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81" r:id="rId3"/>
    <p:sldId id="279" r:id="rId4"/>
    <p:sldId id="280" r:id="rId5"/>
    <p:sldId id="264" r:id="rId6"/>
    <p:sldId id="258" r:id="rId7"/>
    <p:sldId id="273" r:id="rId8"/>
    <p:sldId id="261" r:id="rId9"/>
    <p:sldId id="268" r:id="rId10"/>
    <p:sldId id="269" r:id="rId11"/>
    <p:sldId id="275" r:id="rId12"/>
    <p:sldId id="274" r:id="rId13"/>
    <p:sldId id="276" r:id="rId14"/>
    <p:sldId id="260" r:id="rId15"/>
    <p:sldId id="292" r:id="rId16"/>
    <p:sldId id="293" r:id="rId17"/>
    <p:sldId id="294" r:id="rId18"/>
    <p:sldId id="295" r:id="rId19"/>
    <p:sldId id="262" r:id="rId20"/>
    <p:sldId id="265" r:id="rId21"/>
    <p:sldId id="270" r:id="rId22"/>
    <p:sldId id="271" r:id="rId23"/>
    <p:sldId id="272" r:id="rId24"/>
    <p:sldId id="282" r:id="rId25"/>
    <p:sldId id="291" r:id="rId26"/>
    <p:sldId id="283" r:id="rId27"/>
    <p:sldId id="284" r:id="rId28"/>
    <p:sldId id="289" r:id="rId29"/>
    <p:sldId id="290" r:id="rId30"/>
    <p:sldId id="307" r:id="rId31"/>
    <p:sldId id="308" r:id="rId32"/>
    <p:sldId id="310" r:id="rId33"/>
    <p:sldId id="311" r:id="rId34"/>
    <p:sldId id="312" r:id="rId35"/>
    <p:sldId id="313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FF3300"/>
    <a:srgbClr val="800000"/>
    <a:srgbClr val="003300"/>
    <a:srgbClr val="990033"/>
    <a:srgbClr val="FFFFD5"/>
    <a:srgbClr val="ABA818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to.intra.cciaa.net\dfs\fsto\Sviluppo_Regolazione\Studi_Statistica_OLP\STUDI_\CPE_pinerolo\Natimortalit&#224;\natimortalit&#224;%20pinerolese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to.intra.cciaa.net\dfs\fsto\Sviluppo_Regolazione\Studi_Statistica_OLP\STUDI_\CPE_pinerolo\Natimortalit&#224;\natimortalit&#224;%20pinerolese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to.intra.cciaa.net\dfs\fsto\Sviluppo_Regolazione\Studi_Statistica_OLP\STUDI_\CPE_pinerolo\Natimortalit&#224;\natimortalit&#224;%20pinerolese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to.intra.cciaa.net\dfs\fsto\Sviluppo_Regolazione\Studi_Statistica_OLP\STUDI_\CPE_pinerolo\ELENCHI\2020\Localizzazioni%20pinerolese%2020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to.intra.cciaa.net\dfs\fsto\Sviluppo_Regolazione\Studi_Statistica_OLP\STUDI_\CPE_pinerolo\Natimortalit&#224;\natimortalit&#224;%20pinerolese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to.intra.cciaa.net\dfs\fsto\Sviluppo_Regolazione\Studi_Statistica_OLP\STUDI_\CPE_pinerolo\Natimortalit&#224;\natimortalit&#224;%20pinerolese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to.intra.cciaa.net\dfs\fsto\Sviluppo_Regolazione\Studi_Statistica_OLP\STUDI_\CPE_pinerolo\Natimortalit&#224;\iscrizioni_cessazioni_pinerolo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to.intra.cciaa.net\dfs\fsto\Sviluppo_Regolazione\Studi_Statistica_OLP\STUDI_\CPE_pinerolo\Natimortalit&#224;\iscrizioni_cessazioni_pinerol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to.intra.cciaa.net\dfs\fsto\Sviluppo_Regolazione\Studi_Statistica_OLP\STUDI_\CPE_pinerolo\Natimortalit&#224;\iscrizioni_cessazioni_pinerolo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to.intra.cciaa.net\dfs\fsto\Sviluppo_Regolazione\Studi_Statistica_OLP\STUDI_\CPE_pinerolo\Natimortalit&#224;\natimortalit&#224;%20pinerolese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to.intra.cciaa.net\dfs\fsto\Sviluppo_Regolazione\Studi_Statistica_OLP\STUDI_\CPE_pinerolo\Natimortalit&#224;\natimortalit&#224;%20pinerolese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348373013773768"/>
          <c:y val="0.16377703513810368"/>
          <c:w val="0.52419249306021531"/>
          <c:h val="0.800730258408125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ABA81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C9-48CF-B715-B3FA33991D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C9-48CF-B715-B3FA33991DA0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C9-48CF-B715-B3FA33991DA0}"/>
              </c:ext>
            </c:extLst>
          </c:dPt>
          <c:dLbls>
            <c:dLbl>
              <c:idx val="0"/>
              <c:layout>
                <c:manualLayout>
                  <c:x val="-3.7860458123237295E-2"/>
                  <c:y val="-0.233467377077243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C9-48CF-B715-B3FA33991DA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426901862952867E-2"/>
                  <c:y val="-2.16028576623437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BC9-48CF-B715-B3FA33991DA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25867368673102"/>
                  <c:y val="8.439758466074563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BC9-48CF-B715-B3FA33991DA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'tabelle addetti'!$B$18:$D$18</c:f>
              <c:strCache>
                <c:ptCount val="3"/>
                <c:pt idx="0">
                  <c:v>Micro</c:v>
                </c:pt>
                <c:pt idx="1">
                  <c:v>Piccole</c:v>
                </c:pt>
                <c:pt idx="2">
                  <c:v>Medie e grandi</c:v>
                </c:pt>
              </c:strCache>
            </c:strRef>
          </c:cat>
          <c:val>
            <c:numRef>
              <c:f>'tabelle addetti'!$B$20:$D$20</c:f>
              <c:numCache>
                <c:formatCode>0.0%</c:formatCode>
                <c:ptCount val="3"/>
                <c:pt idx="0">
                  <c:v>0.96547507732144144</c:v>
                </c:pt>
                <c:pt idx="1">
                  <c:v>2.9849672732503777E-2</c:v>
                </c:pt>
                <c:pt idx="2">
                  <c:v>4.6752499460548085E-3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BC9-48CF-B715-B3FA33991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'tabelle natura giuridica'!$A$21</c:f>
              <c:strCache>
                <c:ptCount val="1"/>
                <c:pt idx="0">
                  <c:v>Società di capitale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'tabelle natura giuridica'!$B$20:$D$20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'tabelle natura giuridica'!$B$21:$D$21</c:f>
              <c:numCache>
                <c:formatCode>0.0%</c:formatCode>
                <c:ptCount val="3"/>
                <c:pt idx="0">
                  <c:v>8.0733707937738167E-2</c:v>
                </c:pt>
                <c:pt idx="1">
                  <c:v>8.9983602077070235E-2</c:v>
                </c:pt>
                <c:pt idx="2">
                  <c:v>0.11176260278870218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C2-4217-B6E1-987EC9FFDE1F}"/>
            </c:ext>
          </c:extLst>
        </c:ser>
        <c:ser>
          <c:idx val="1"/>
          <c:order val="1"/>
          <c:tx>
            <c:strRef>
              <c:f>'tabelle natura giuridica'!$A$22</c:f>
              <c:strCache>
                <c:ptCount val="1"/>
                <c:pt idx="0">
                  <c:v>Società di persone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'tabelle natura giuridica'!$B$20:$D$20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'tabelle natura giuridica'!$B$22:$D$22</c:f>
              <c:numCache>
                <c:formatCode>0.0%</c:formatCode>
                <c:ptCount val="3"/>
                <c:pt idx="0">
                  <c:v>0.23348188335593878</c:v>
                </c:pt>
                <c:pt idx="1">
                  <c:v>0.22601803771522275</c:v>
                </c:pt>
                <c:pt idx="2">
                  <c:v>0.21444404719342153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C2-4217-B6E1-987EC9FFDE1F}"/>
            </c:ext>
          </c:extLst>
        </c:ser>
        <c:ser>
          <c:idx val="2"/>
          <c:order val="2"/>
          <c:tx>
            <c:strRef>
              <c:f>'tabelle natura giuridica'!$A$23</c:f>
              <c:strCache>
                <c:ptCount val="1"/>
                <c:pt idx="0">
                  <c:v>Imprese individuali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'tabelle natura giuridica'!$B$20:$D$20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'tabelle natura giuridica'!$B$23:$D$23</c:f>
              <c:numCache>
                <c:formatCode>0.0%</c:formatCode>
                <c:ptCount val="3"/>
                <c:pt idx="0">
                  <c:v>0.67209197184008262</c:v>
                </c:pt>
                <c:pt idx="1">
                  <c:v>0.66766876195681879</c:v>
                </c:pt>
                <c:pt idx="2">
                  <c:v>0.65691812656417592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C2-4217-B6E1-987EC9FFDE1F}"/>
            </c:ext>
          </c:extLst>
        </c:ser>
        <c:ser>
          <c:idx val="3"/>
          <c:order val="3"/>
          <c:tx>
            <c:strRef>
              <c:f>'tabelle natura giuridica'!$A$24</c:f>
              <c:strCache>
                <c:ptCount val="1"/>
                <c:pt idx="0">
                  <c:v>Altre forme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'tabelle natura giuridica'!$B$20:$D$20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'tabelle natura giuridica'!$B$24:$D$24</c:f>
              <c:numCache>
                <c:formatCode>0.0%</c:formatCode>
                <c:ptCount val="3"/>
                <c:pt idx="0">
                  <c:v>1.3692436866240392E-2</c:v>
                </c:pt>
                <c:pt idx="1">
                  <c:v>1.6329598250888221E-2</c:v>
                </c:pt>
                <c:pt idx="2">
                  <c:v>1.6875223453700395E-2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C2-4217-B6E1-987EC9FF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9592176"/>
        <c:axId val="289588256"/>
      </c:barChart>
      <c:catAx>
        <c:axId val="28959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9588256"/>
        <c:crosses val="autoZero"/>
        <c:auto val="1"/>
        <c:lblAlgn val="ctr"/>
        <c:lblOffset val="100"/>
        <c:noMultiLvlLbl val="0"/>
      </c:catAx>
      <c:valAx>
        <c:axId val="2895882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95921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8629064871422797E-2"/>
          <c:y val="0.89924314687379348"/>
          <c:w val="0.81180519542307972"/>
          <c:h val="0.10075685312620655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5607006804400237E-2"/>
          <c:y val="0.1328161447144014"/>
          <c:w val="0.90785969935576238"/>
          <c:h val="0.751154664610875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5A-4FB0-B528-101667546709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5A-4FB0-B528-10166754670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5A-4FB0-B528-10166754670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5A-4FB0-B528-101667546709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5A-4FB0-B528-10166754670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55A-4FB0-B528-10166754670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55A-4FB0-B528-101667546709}"/>
              </c:ext>
            </c:extLst>
          </c:dPt>
          <c:dPt>
            <c:idx val="7"/>
            <c:invertIfNegative val="0"/>
            <c:bubble3D val="0"/>
            <c:spPr>
              <a:solidFill>
                <a:srgbClr val="ED7D31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55A-4FB0-B528-10166754670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55A-4FB0-B528-101667546709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TABELLE!$B$1:$J$2</c:f>
              <c:multiLvlStrCache>
                <c:ptCount val="9"/>
                <c:lvl>
                  <c:pt idx="0">
                    <c:v>GIOVANILI</c:v>
                  </c:pt>
                  <c:pt idx="1">
                    <c:v>FEMMINILI</c:v>
                  </c:pt>
                  <c:pt idx="2">
                    <c:v>STRANIERE</c:v>
                  </c:pt>
                  <c:pt idx="3">
                    <c:v>GIOVANILI</c:v>
                  </c:pt>
                  <c:pt idx="4">
                    <c:v>FEMMINILI</c:v>
                  </c:pt>
                  <c:pt idx="5">
                    <c:v>STRANIERE</c:v>
                  </c:pt>
                  <c:pt idx="6">
                    <c:v>GIOVANILI</c:v>
                  </c:pt>
                  <c:pt idx="7">
                    <c:v>FEMMINILI</c:v>
                  </c:pt>
                  <c:pt idx="8">
                    <c:v>STRANIERE</c:v>
                  </c:pt>
                </c:lvl>
                <c:lvl>
                  <c:pt idx="0">
                    <c:v>2011</c:v>
                  </c:pt>
                  <c:pt idx="3">
                    <c:v>2015</c:v>
                  </c:pt>
                  <c:pt idx="6">
                    <c:v>2020</c:v>
                  </c:pt>
                </c:lvl>
              </c:multiLvlStrCache>
            </c:multiLvlStrRef>
          </c:cat>
          <c:val>
            <c:numRef>
              <c:f>TABELLE!$B$3:$J$3</c:f>
              <c:numCache>
                <c:formatCode>_(* #,##0_);_(* \(#,##0\);_(* "-"??_);_(@_)</c:formatCode>
                <c:ptCount val="9"/>
                <c:pt idx="0">
                  <c:v>1896</c:v>
                </c:pt>
                <c:pt idx="1">
                  <c:v>3589</c:v>
                </c:pt>
                <c:pt idx="2">
                  <c:v>807</c:v>
                </c:pt>
                <c:pt idx="3">
                  <c:v>1531</c:v>
                </c:pt>
                <c:pt idx="4">
                  <c:v>3235</c:v>
                </c:pt>
                <c:pt idx="5">
                  <c:v>809</c:v>
                </c:pt>
                <c:pt idx="6">
                  <c:v>1323</c:v>
                </c:pt>
                <c:pt idx="7">
                  <c:v>3131</c:v>
                </c:pt>
                <c:pt idx="8">
                  <c:v>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55A-4FB0-B528-101667546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overlap val="100"/>
        <c:axId val="289585512"/>
        <c:axId val="289589824"/>
      </c:barChart>
      <c:catAx>
        <c:axId val="28958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9589824"/>
        <c:crosses val="autoZero"/>
        <c:auto val="1"/>
        <c:lblAlgn val="ctr"/>
        <c:lblOffset val="100"/>
        <c:noMultiLvlLbl val="0"/>
      </c:catAx>
      <c:valAx>
        <c:axId val="289589824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289585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AF-4B1C-B3AD-0D3182A500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AF-4B1C-B3AD-0D3182A500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AF-4B1C-B3AD-0D3182A500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AF-4B1C-B3AD-0D3182A500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AF-4B1C-B3AD-0D3182A500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AF-4B1C-B3AD-0D3182A500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4AF-4B1C-B3AD-0D3182A5001B}"/>
              </c:ext>
            </c:extLst>
          </c:dPt>
          <c:dLbls>
            <c:dLbl>
              <c:idx val="0"/>
              <c:layout>
                <c:manualLayout>
                  <c:x val="-3.5047887643852209E-3"/>
                  <c:y val="2.45493042999702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AF-4B1C-B3AD-0D3182A5001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040682414698164E-3"/>
                  <c:y val="-8.497010790317876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AF-4B1C-B3AD-0D3182A5001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233814523184601E-2"/>
                  <c:y val="-1.94546515018955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AF-4B1C-B3AD-0D3182A5001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351706036745407E-3"/>
                  <c:y val="7.96759259259259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4AF-4B1C-B3AD-0D3182A5001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0636262113870389E-3"/>
                  <c:y val="-2.79131825401000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4AF-4B1C-B3AD-0D3182A5001B}"/>
                </c:ext>
                <c:ext xmlns:c15="http://schemas.microsoft.com/office/drawing/2012/chart" uri="{CE6537A1-D6FC-4f65-9D91-7224C49458BB}">
                  <c15:layout>
                    <c:manualLayout>
                      <c:w val="0.1855889423076923"/>
                      <c:h val="0.2264059436955202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2.2345169594185341E-2"/>
                  <c:y val="0.134602234499153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4AF-4B1C-B3AD-0D3182A5001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048076923076923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4AF-4B1C-B3AD-0D3182A5001B}"/>
                </c:ext>
                <c:ext xmlns:c15="http://schemas.microsoft.com/office/drawing/2012/chart" uri="{CE6537A1-D6FC-4f65-9D91-7224C49458BB}">
                  <c15:layout>
                    <c:manualLayout>
                      <c:w val="0.43960336538461536"/>
                      <c:h val="0.1807159629849743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tabelle!$A$4:$A$10</c:f>
              <c:strCache>
                <c:ptCount val="7"/>
                <c:pt idx="0">
                  <c:v>Agricoltura</c:v>
                </c:pt>
                <c:pt idx="1">
                  <c:v>Industria</c:v>
                </c:pt>
                <c:pt idx="2">
                  <c:v>Costruzioni</c:v>
                </c:pt>
                <c:pt idx="3">
                  <c:v>Commercio</c:v>
                </c:pt>
                <c:pt idx="4">
                  <c:v>Servizi di alloggio e ristorazione</c:v>
                </c:pt>
                <c:pt idx="5">
                  <c:v>Servizi prevalentemente orientati alle imprese</c:v>
                </c:pt>
                <c:pt idx="6">
                  <c:v>Istruzione, sanità e altri servizi pubblci, sociali e personali</c:v>
                </c:pt>
              </c:strCache>
            </c:strRef>
          </c:cat>
          <c:val>
            <c:numRef>
              <c:f>tabelle!$B$4:$B$10</c:f>
              <c:numCache>
                <c:formatCode>0.0%</c:formatCode>
                <c:ptCount val="7"/>
                <c:pt idx="0">
                  <c:v>0.12530512611879577</c:v>
                </c:pt>
                <c:pt idx="1">
                  <c:v>0.19446704637917006</c:v>
                </c:pt>
                <c:pt idx="2">
                  <c:v>9.5606183889340932E-2</c:v>
                </c:pt>
                <c:pt idx="3">
                  <c:v>0.18348250610252237</c:v>
                </c:pt>
                <c:pt idx="4">
                  <c:v>0.1566314076484947</c:v>
                </c:pt>
                <c:pt idx="5">
                  <c:v>0.15459723352318958</c:v>
                </c:pt>
                <c:pt idx="6">
                  <c:v>8.9910496338486579E-2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4AF-4B1C-B3AD-0D3182A50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09-4C2D-9230-3AEC2B688F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09-4C2D-9230-3AEC2B688F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09-4C2D-9230-3AEC2B688F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09-4C2D-9230-3AEC2B688F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009-4C2D-9230-3AEC2B688F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009-4C2D-9230-3AEC2B688FE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009-4C2D-9230-3AEC2B688FE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009-4C2D-9230-3AEC2B688FEB}"/>
              </c:ext>
            </c:extLst>
          </c:dPt>
          <c:dPt>
            <c:idx val="8"/>
            <c:bubble3D val="0"/>
            <c:explosion val="15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009-4C2D-9230-3AEC2B688FE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009-4C2D-9230-3AEC2B688FE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009-4C2D-9230-3AEC2B688FEB}"/>
              </c:ext>
            </c:extLst>
          </c:dPt>
          <c:dLbls>
            <c:dLbl>
              <c:idx val="0"/>
              <c:layout>
                <c:manualLayout>
                  <c:x val="-1.1012384217167343E-2"/>
                  <c:y val="2.429229435207032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09-4C2D-9230-3AEC2B688FE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445709675074725E-2"/>
                  <c:y val="5.853317263972295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09-4C2D-9230-3AEC2B688FE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913796776408113E-2"/>
                  <c:y val="-1.5612880025725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009-4C2D-9230-3AEC2B688FE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665829219504368E-2"/>
                  <c:y val="7.25160823767024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009-4C2D-9230-3AEC2B688FE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536608999144013E-2"/>
                  <c:y val="-1.37866378152566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009-4C2D-9230-3AEC2B688FE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fld id="{AB0D878B-A16C-4F08-B8B1-6B03B61FC069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; 3,7%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009-4C2D-9230-3AEC2B688FE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1.0263878305534477E-2"/>
                  <c:y val="-1.39371141696739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sng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009-4C2D-9230-3AEC2B688FE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20509621092219E-2"/>
                  <c:y val="-1.73862981931957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009-4C2D-9230-3AEC2B688FE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6779356154524628E-2"/>
                  <c:y val="1.4293654832589332E-2"/>
                </c:manualLayout>
              </c:layout>
              <c:tx>
                <c:rich>
                  <a:bodyPr/>
                  <a:lstStyle/>
                  <a:p>
                    <a:fld id="{263CE2E0-00DB-4F3B-A742-4B96BFAE1344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; 48,8%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009-4C2D-9230-3AEC2B688FE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'tabelle registrate'!$A$19:$A$29</c:f>
              <c:strCache>
                <c:ptCount val="11"/>
                <c:pt idx="0">
                  <c:v>AMT NORD</c:v>
                </c:pt>
                <c:pt idx="1">
                  <c:v>AMT OVEST</c:v>
                </c:pt>
                <c:pt idx="2">
                  <c:v>AMT SUD</c:v>
                </c:pt>
                <c:pt idx="3">
                  <c:v>Canavese occidentale</c:v>
                </c:pt>
                <c:pt idx="4">
                  <c:v>Chierese-Carmagnolese</c:v>
                </c:pt>
                <c:pt idx="5">
                  <c:v>Chivassese</c:v>
                </c:pt>
                <c:pt idx="6">
                  <c:v>Ciriacese- Valli di Lanzo</c:v>
                </c:pt>
                <c:pt idx="7">
                  <c:v>Eporediese</c:v>
                </c:pt>
                <c:pt idx="8">
                  <c:v>Pinerolo</c:v>
                </c:pt>
                <c:pt idx="9">
                  <c:v>Valle Susa e Sangone</c:v>
                </c:pt>
                <c:pt idx="10">
                  <c:v>Zona "Torino città"</c:v>
                </c:pt>
              </c:strCache>
            </c:strRef>
          </c:cat>
          <c:val>
            <c:numRef>
              <c:f>'tabelle registrate'!$B$19:$B$29</c:f>
              <c:numCache>
                <c:formatCode>0.0%</c:formatCode>
                <c:ptCount val="11"/>
                <c:pt idx="0">
                  <c:v>4.7626206714320211E-2</c:v>
                </c:pt>
                <c:pt idx="1">
                  <c:v>7.8901690652889961E-2</c:v>
                </c:pt>
                <c:pt idx="2">
                  <c:v>8.5229680047015727E-2</c:v>
                </c:pt>
                <c:pt idx="3">
                  <c:v>3.3325588493902075E-2</c:v>
                </c:pt>
                <c:pt idx="4">
                  <c:v>5.0651249880410566E-2</c:v>
                </c:pt>
                <c:pt idx="5">
                  <c:v>3.6223069598771758E-2</c:v>
                </c:pt>
                <c:pt idx="6">
                  <c:v>3.948045794779978E-2</c:v>
                </c:pt>
                <c:pt idx="7">
                  <c:v>3.7844930091434664E-2</c:v>
                </c:pt>
                <c:pt idx="8">
                  <c:v>6.3667135912820444E-2</c:v>
                </c:pt>
                <c:pt idx="9">
                  <c:v>3.9972483041079539E-2</c:v>
                </c:pt>
                <c:pt idx="10">
                  <c:v>0.48707750761955526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3009-4C2D-9230-3AEC2B688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735999688737269E-2"/>
          <c:y val="0.10866955980817319"/>
          <c:w val="0.85529514812793794"/>
          <c:h val="0.77968498350006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 localizzazione'!$C$61</c:f>
              <c:strCache>
                <c:ptCount val="1"/>
                <c:pt idx="0">
                  <c:v>Sedi d'impresa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9A3-4DF2-A832-39155DF15F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 localizzazione'!$B$62:$B$71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'tab localizzazione'!$C$62:$C$71</c:f>
              <c:numCache>
                <c:formatCode>_(* #,##0_);_(* \(#,##0\);_(* "-"??_);_(@_)</c:formatCode>
                <c:ptCount val="10"/>
                <c:pt idx="0">
                  <c:v>15483</c:v>
                </c:pt>
                <c:pt idx="1">
                  <c:v>15281</c:v>
                </c:pt>
                <c:pt idx="2">
                  <c:v>15058</c:v>
                </c:pt>
                <c:pt idx="3">
                  <c:v>14798</c:v>
                </c:pt>
                <c:pt idx="4">
                  <c:v>14636</c:v>
                </c:pt>
                <c:pt idx="5">
                  <c:v>14479</c:v>
                </c:pt>
                <c:pt idx="6">
                  <c:v>14326</c:v>
                </c:pt>
                <c:pt idx="7">
                  <c:v>14169</c:v>
                </c:pt>
                <c:pt idx="8">
                  <c:v>14060</c:v>
                </c:pt>
                <c:pt idx="9">
                  <c:v>13985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9A3-4DF2-A832-39155DF15FDF}"/>
            </c:ext>
          </c:extLst>
        </c:ser>
        <c:ser>
          <c:idx val="1"/>
          <c:order val="1"/>
          <c:tx>
            <c:strRef>
              <c:f>'tab localizzazione'!$D$61</c:f>
              <c:strCache>
                <c:ptCount val="1"/>
                <c:pt idx="0">
                  <c:v>U.L. con sede in PV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1.1973806590967695E-2"/>
                  <c:y val="-5.1164145456039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9803549432257712E-3"/>
                  <c:y val="-2.5582072728019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16743105032198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9A3-4DF2-A832-39155DF15F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 localizzazione'!$B$62:$B$71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'tab localizzazione'!$D$62:$D$71</c:f>
              <c:numCache>
                <c:formatCode>_(* #,##0_);_(* \(#,##0\);_(* "-"??_);_(@_)</c:formatCode>
                <c:ptCount val="10"/>
                <c:pt idx="0">
                  <c:v>2273</c:v>
                </c:pt>
                <c:pt idx="1">
                  <c:v>2263</c:v>
                </c:pt>
                <c:pt idx="2">
                  <c:v>2250</c:v>
                </c:pt>
                <c:pt idx="3">
                  <c:v>2203</c:v>
                </c:pt>
                <c:pt idx="4">
                  <c:v>2235</c:v>
                </c:pt>
                <c:pt idx="5">
                  <c:v>2237</c:v>
                </c:pt>
                <c:pt idx="6">
                  <c:v>2257</c:v>
                </c:pt>
                <c:pt idx="7">
                  <c:v>2296</c:v>
                </c:pt>
                <c:pt idx="8">
                  <c:v>2318</c:v>
                </c:pt>
                <c:pt idx="9">
                  <c:v>2334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9A3-4DF2-A832-39155DF15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073456"/>
        <c:axId val="288069144"/>
      </c:barChart>
      <c:lineChart>
        <c:grouping val="stacked"/>
        <c:varyColors val="0"/>
        <c:ser>
          <c:idx val="2"/>
          <c:order val="2"/>
          <c:tx>
            <c:strRef>
              <c:f>'tab localizzazione'!$E$61</c:f>
              <c:strCache>
                <c:ptCount val="1"/>
                <c:pt idx="0">
                  <c:v>U.L. con sede FP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2557328774149E-3"/>
                  <c:y val="2.254428913088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4823143313459114E-2"/>
                  <c:y val="-2.8985507246376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9A3-4DF2-A832-39155DF15FD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6586094416498391E-2"/>
                  <c:y val="-3.5426731078904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89A3-4DF2-A832-39155DF15F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 localizzazione'!$B$62:$B$71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'tab localizzazione'!$E$62:$E$71</c:f>
              <c:numCache>
                <c:formatCode>General</c:formatCode>
                <c:ptCount val="10"/>
                <c:pt idx="0">
                  <c:v>568</c:v>
                </c:pt>
                <c:pt idx="1">
                  <c:v>589</c:v>
                </c:pt>
                <c:pt idx="2">
                  <c:v>607</c:v>
                </c:pt>
                <c:pt idx="3">
                  <c:v>612</c:v>
                </c:pt>
                <c:pt idx="4">
                  <c:v>647</c:v>
                </c:pt>
                <c:pt idx="5">
                  <c:v>651</c:v>
                </c:pt>
                <c:pt idx="6">
                  <c:v>656</c:v>
                </c:pt>
                <c:pt idx="7">
                  <c:v>690</c:v>
                </c:pt>
                <c:pt idx="8">
                  <c:v>696</c:v>
                </c:pt>
                <c:pt idx="9">
                  <c:v>698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89A3-4DF2-A832-39155DF15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069536"/>
        <c:axId val="288069928"/>
      </c:lineChart>
      <c:catAx>
        <c:axId val="28807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8069144"/>
        <c:crosses val="autoZero"/>
        <c:auto val="1"/>
        <c:lblAlgn val="ctr"/>
        <c:lblOffset val="100"/>
        <c:noMultiLvlLbl val="0"/>
      </c:catAx>
      <c:valAx>
        <c:axId val="288069144"/>
        <c:scaling>
          <c:orientation val="minMax"/>
          <c:max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8073456"/>
        <c:crosses val="autoZero"/>
        <c:crossBetween val="between"/>
      </c:valAx>
      <c:catAx>
        <c:axId val="288069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8069928"/>
        <c:crosses val="autoZero"/>
        <c:auto val="1"/>
        <c:lblAlgn val="ctr"/>
        <c:lblOffset val="100"/>
        <c:noMultiLvlLbl val="0"/>
      </c:catAx>
      <c:valAx>
        <c:axId val="288069928"/>
        <c:scaling>
          <c:orientation val="minMax"/>
          <c:max val="72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8069536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678170805407088"/>
          <c:y val="1.2243761593285071E-2"/>
          <c:w val="0.69128107089800428"/>
          <c:h val="6.0198815727744173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294277482107269E-2"/>
          <c:y val="4.4243331354998736E-2"/>
          <c:w val="0.92368819262936974"/>
          <c:h val="0.81870938687040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annuali!$B$4</c:f>
              <c:strCache>
                <c:ptCount val="1"/>
                <c:pt idx="0">
                  <c:v>ISCRIZIONI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annuali!$A$5:$A$14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annuali!$B$5:$B$14</c:f>
              <c:numCache>
                <c:formatCode>General</c:formatCode>
                <c:ptCount val="10"/>
                <c:pt idx="0">
                  <c:v>1003</c:v>
                </c:pt>
                <c:pt idx="1">
                  <c:v>907</c:v>
                </c:pt>
                <c:pt idx="2">
                  <c:v>917</c:v>
                </c:pt>
                <c:pt idx="3">
                  <c:v>775</c:v>
                </c:pt>
                <c:pt idx="4">
                  <c:v>790</c:v>
                </c:pt>
                <c:pt idx="5">
                  <c:v>764</c:v>
                </c:pt>
                <c:pt idx="6">
                  <c:v>802</c:v>
                </c:pt>
                <c:pt idx="7">
                  <c:v>758</c:v>
                </c:pt>
                <c:pt idx="8">
                  <c:v>833</c:v>
                </c:pt>
                <c:pt idx="9">
                  <c:v>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F2-4173-8488-C33AC8356B1C}"/>
            </c:ext>
          </c:extLst>
        </c:ser>
        <c:ser>
          <c:idx val="1"/>
          <c:order val="1"/>
          <c:tx>
            <c:strRef>
              <c:f>annuali!$C$4</c:f>
              <c:strCache>
                <c:ptCount val="1"/>
                <c:pt idx="0">
                  <c:v>CESSAZIONI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annuali!$A$5:$A$14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annuali!$C$5:$C$14</c:f>
              <c:numCache>
                <c:formatCode>General</c:formatCode>
                <c:ptCount val="10"/>
                <c:pt idx="0">
                  <c:v>938</c:v>
                </c:pt>
                <c:pt idx="1">
                  <c:v>1043</c:v>
                </c:pt>
                <c:pt idx="2">
                  <c:v>1024</c:v>
                </c:pt>
                <c:pt idx="3">
                  <c:v>920</c:v>
                </c:pt>
                <c:pt idx="4">
                  <c:v>889</c:v>
                </c:pt>
                <c:pt idx="5">
                  <c:v>849</c:v>
                </c:pt>
                <c:pt idx="6">
                  <c:v>893</c:v>
                </c:pt>
                <c:pt idx="7">
                  <c:v>876</c:v>
                </c:pt>
                <c:pt idx="8">
                  <c:v>852</c:v>
                </c:pt>
                <c:pt idx="9">
                  <c:v>706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F2-4173-8488-C33AC8356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073848"/>
        <c:axId val="288073064"/>
      </c:barChart>
      <c:catAx>
        <c:axId val="28807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8073064"/>
        <c:crosses val="autoZero"/>
        <c:auto val="1"/>
        <c:lblAlgn val="ctr"/>
        <c:lblOffset val="100"/>
        <c:noMultiLvlLbl val="0"/>
      </c:catAx>
      <c:valAx>
        <c:axId val="288073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807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908693073929071E-2"/>
          <c:y val="0.12934726016390807"/>
          <c:w val="0.93034322720403928"/>
          <c:h val="0.6981208420376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'tabelle mensili'!$A$8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'tabelle mensili'!$B$7:$N$7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'tabelle mensili'!$B$8:$N$8</c:f>
              <c:numCache>
                <c:formatCode>General</c:formatCode>
                <c:ptCount val="13"/>
                <c:pt idx="0">
                  <c:v>219</c:v>
                </c:pt>
                <c:pt idx="1">
                  <c:v>119</c:v>
                </c:pt>
                <c:pt idx="2">
                  <c:v>57</c:v>
                </c:pt>
                <c:pt idx="3">
                  <c:v>42</c:v>
                </c:pt>
                <c:pt idx="4">
                  <c:v>57</c:v>
                </c:pt>
                <c:pt idx="5">
                  <c:v>49</c:v>
                </c:pt>
                <c:pt idx="6">
                  <c:v>64</c:v>
                </c:pt>
                <c:pt idx="7">
                  <c:v>34</c:v>
                </c:pt>
                <c:pt idx="8">
                  <c:v>39</c:v>
                </c:pt>
                <c:pt idx="9">
                  <c:v>63</c:v>
                </c:pt>
                <c:pt idx="10">
                  <c:v>46</c:v>
                </c:pt>
                <c:pt idx="11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EC-4FE1-AB91-290D0295BE14}"/>
            </c:ext>
          </c:extLst>
        </c:ser>
        <c:ser>
          <c:idx val="1"/>
          <c:order val="1"/>
          <c:tx>
            <c:strRef>
              <c:f>'tabelle mensili'!$A$9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'tabelle mensili'!$B$7:$N$7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'tabelle mensili'!$B$9:$N$9</c:f>
              <c:numCache>
                <c:formatCode>General</c:formatCode>
                <c:ptCount val="13"/>
                <c:pt idx="0">
                  <c:v>190</c:v>
                </c:pt>
                <c:pt idx="1">
                  <c:v>126</c:v>
                </c:pt>
                <c:pt idx="2">
                  <c:v>42</c:v>
                </c:pt>
                <c:pt idx="3">
                  <c:v>22</c:v>
                </c:pt>
                <c:pt idx="4">
                  <c:v>32</c:v>
                </c:pt>
                <c:pt idx="5">
                  <c:v>24</c:v>
                </c:pt>
                <c:pt idx="6">
                  <c:v>48</c:v>
                </c:pt>
                <c:pt idx="7">
                  <c:v>27</c:v>
                </c:pt>
                <c:pt idx="8">
                  <c:v>39</c:v>
                </c:pt>
                <c:pt idx="9">
                  <c:v>65</c:v>
                </c:pt>
                <c:pt idx="10">
                  <c:v>32</c:v>
                </c:pt>
                <c:pt idx="11">
                  <c:v>59</c:v>
                </c:pt>
                <c:pt idx="12">
                  <c:v>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EC-4FE1-AB91-290D0295BE14}"/>
            </c:ext>
          </c:extLst>
        </c:ser>
        <c:ser>
          <c:idx val="2"/>
          <c:order val="2"/>
          <c:tx>
            <c:strRef>
              <c:f>'tabelle mensili'!$A$10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cat>
            <c:strRef>
              <c:f>'tabelle mensili'!$B$7:$N$7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'tabelle mensili'!$B$10:$N$10</c:f>
              <c:numCache>
                <c:formatCode>General</c:formatCode>
                <c:ptCount val="13"/>
                <c:pt idx="12">
                  <c:v>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EC-4FE1-AB91-290D0295B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88071888"/>
        <c:axId val="288072672"/>
      </c:barChart>
      <c:catAx>
        <c:axId val="2880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8072672"/>
        <c:crosses val="autoZero"/>
        <c:auto val="1"/>
        <c:lblAlgn val="ctr"/>
        <c:lblOffset val="100"/>
        <c:noMultiLvlLbl val="0"/>
      </c:catAx>
      <c:valAx>
        <c:axId val="288072672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807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889684702299873"/>
          <c:y val="0.30058269985390329"/>
          <c:w val="0.20604539389464516"/>
          <c:h val="8.3687931865659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741844414868371E-2"/>
          <c:y val="5.6918851188890819E-2"/>
          <c:w val="0.928049481364837"/>
          <c:h val="0.75605077799530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'tabelle mensili'!$A$3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'tabelle mensili'!$B$2:$N$2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'tabelle mensili'!$B$3:$N$3</c:f>
              <c:numCache>
                <c:formatCode>General</c:formatCode>
                <c:ptCount val="13"/>
                <c:pt idx="0">
                  <c:v>100</c:v>
                </c:pt>
                <c:pt idx="1">
                  <c:v>101</c:v>
                </c:pt>
                <c:pt idx="2">
                  <c:v>97</c:v>
                </c:pt>
                <c:pt idx="3">
                  <c:v>79</c:v>
                </c:pt>
                <c:pt idx="4">
                  <c:v>71</c:v>
                </c:pt>
                <c:pt idx="5">
                  <c:v>67</c:v>
                </c:pt>
                <c:pt idx="6">
                  <c:v>67</c:v>
                </c:pt>
                <c:pt idx="7">
                  <c:v>34</c:v>
                </c:pt>
                <c:pt idx="8">
                  <c:v>51</c:v>
                </c:pt>
                <c:pt idx="9">
                  <c:v>65</c:v>
                </c:pt>
                <c:pt idx="10">
                  <c:v>50</c:v>
                </c:pt>
                <c:pt idx="1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C9-47A5-BBAD-063BDAA14A30}"/>
            </c:ext>
          </c:extLst>
        </c:ser>
        <c:ser>
          <c:idx val="1"/>
          <c:order val="1"/>
          <c:tx>
            <c:strRef>
              <c:f>'tabelle mensili'!$A$4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'tabelle mensili'!$B$2:$N$2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'tabelle mensili'!$B$4:$N$4</c:f>
              <c:numCache>
                <c:formatCode>General</c:formatCode>
                <c:ptCount val="13"/>
                <c:pt idx="0">
                  <c:v>71</c:v>
                </c:pt>
                <c:pt idx="1">
                  <c:v>76</c:v>
                </c:pt>
                <c:pt idx="2">
                  <c:v>58</c:v>
                </c:pt>
                <c:pt idx="3">
                  <c:v>39</c:v>
                </c:pt>
                <c:pt idx="4">
                  <c:v>35</c:v>
                </c:pt>
                <c:pt idx="5">
                  <c:v>45</c:v>
                </c:pt>
                <c:pt idx="6">
                  <c:v>75</c:v>
                </c:pt>
                <c:pt idx="7">
                  <c:v>28</c:v>
                </c:pt>
                <c:pt idx="8">
                  <c:v>44</c:v>
                </c:pt>
                <c:pt idx="9">
                  <c:v>64</c:v>
                </c:pt>
                <c:pt idx="10">
                  <c:v>49</c:v>
                </c:pt>
                <c:pt idx="11">
                  <c:v>48</c:v>
                </c:pt>
                <c:pt idx="12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C9-47A5-BBAD-063BDAA14A30}"/>
            </c:ext>
          </c:extLst>
        </c:ser>
        <c:ser>
          <c:idx val="2"/>
          <c:order val="2"/>
          <c:tx>
            <c:strRef>
              <c:f>'tabelle mensili'!$A$5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3300"/>
            </a:solidFill>
            <a:ln>
              <a:noFill/>
            </a:ln>
            <a:effectLst/>
          </c:spPr>
          <c:invertIfNegative val="0"/>
          <c:cat>
            <c:strRef>
              <c:f>'tabelle mensili'!$B$2:$N$2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'tabelle mensili'!$B$5:$N$5</c:f>
              <c:numCache>
                <c:formatCode>General</c:formatCode>
                <c:ptCount val="13"/>
                <c:pt idx="12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C9-47A5-BBAD-063BDAA14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88074632"/>
        <c:axId val="288071496"/>
      </c:barChart>
      <c:catAx>
        <c:axId val="28807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8071496"/>
        <c:crosses val="autoZero"/>
        <c:auto val="1"/>
        <c:lblAlgn val="ctr"/>
        <c:lblOffset val="100"/>
        <c:noMultiLvlLbl val="0"/>
      </c:catAx>
      <c:valAx>
        <c:axId val="288071496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80746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022879305753031"/>
          <c:y val="8.6067475582867231E-2"/>
          <c:w val="0.17584040884233401"/>
          <c:h val="6.5385104702386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'tassi crescita'!$A$82</c:f>
              <c:strCache>
                <c:ptCount val="1"/>
                <c:pt idx="0">
                  <c:v>Pinerolo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157232704402524E-2"/>
                  <c:y val="-3.4213485552068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707-4829-ABD9-14E5A264570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351717464925011E-3"/>
                  <c:y val="-1.8669776009239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707-4829-ABD9-14E5A26457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554001554001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707-4829-ABD9-14E5A264570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055152394775036E-3"/>
                  <c:y val="1.2432012432012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07-4829-ABD9-14E5A264570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055152394775747E-3"/>
                  <c:y val="-2.4864024864024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707-4829-ABD9-14E5A264570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191095537531719E-16"/>
                  <c:y val="-9.324009324009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707-4829-ABD9-14E5A26457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'tassi crescita'!$B$81:$K$81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'tassi crescita'!$B$82:$K$82</c:f>
              <c:numCache>
                <c:formatCode>0.00%</c:formatCode>
                <c:ptCount val="10"/>
                <c:pt idx="0">
                  <c:v>4.2041265118685708E-3</c:v>
                </c:pt>
                <c:pt idx="1">
                  <c:v>-8.7838274236259131E-3</c:v>
                </c:pt>
                <c:pt idx="2">
                  <c:v>-7.00215954453242E-3</c:v>
                </c:pt>
                <c:pt idx="3">
                  <c:v>-9.6294328596095158E-3</c:v>
                </c:pt>
                <c:pt idx="4">
                  <c:v>-6.6900932558453807E-3</c:v>
                </c:pt>
                <c:pt idx="5">
                  <c:v>-5.80759770429079E-3</c:v>
                </c:pt>
                <c:pt idx="6">
                  <c:v>-6.2849644312452518E-3</c:v>
                </c:pt>
                <c:pt idx="7">
                  <c:v>-8.2367723021080572E-3</c:v>
                </c:pt>
                <c:pt idx="8">
                  <c:v>-1.3409556073117335E-3</c:v>
                </c:pt>
                <c:pt idx="9">
                  <c:v>-5.1920341394025571E-3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707-4829-ABD9-14E5A264570F}"/>
            </c:ext>
          </c:extLst>
        </c:ser>
        <c:ser>
          <c:idx val="1"/>
          <c:order val="1"/>
          <c:tx>
            <c:strRef>
              <c:f>'tassi crescita'!$A$83</c:f>
              <c:strCache>
                <c:ptCount val="1"/>
                <c:pt idx="0">
                  <c:v>Provincia di Torino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06444211956022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707-4829-ABD9-14E5A264570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351717464925013E-2"/>
                  <c:y val="-1.8648018648018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707-4829-ABD9-14E5A26457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351717464925367E-3"/>
                  <c:y val="-1.241023193779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707-4829-ABD9-14E5A264570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703434929850023E-3"/>
                  <c:y val="-2.1780494221439105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707-4829-ABD9-14E5A264570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9351717464925723E-3"/>
                  <c:y val="1.554001554001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707-4829-ABD9-14E5A264570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191095537531719E-16"/>
                  <c:y val="9.3240093240092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707-4829-ABD9-14E5A26457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'tassi crescita'!$B$81:$K$81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'tassi crescita'!$B$83:$K$83</c:f>
              <c:numCache>
                <c:formatCode>0.00%</c:formatCode>
                <c:ptCount val="10"/>
                <c:pt idx="0">
                  <c:v>3.5937959732671998E-3</c:v>
                </c:pt>
                <c:pt idx="1">
                  <c:v>-1.5288523499260714E-3</c:v>
                </c:pt>
                <c:pt idx="2">
                  <c:v>-1.0746314483217473E-3</c:v>
                </c:pt>
                <c:pt idx="3">
                  <c:v>-3.8557908265932708E-3</c:v>
                </c:pt>
                <c:pt idx="4">
                  <c:v>1.9365515298758185E-4</c:v>
                </c:pt>
                <c:pt idx="5">
                  <c:v>6.9771885929632155E-4</c:v>
                </c:pt>
                <c:pt idx="6">
                  <c:v>1.0523628905497809E-3</c:v>
                </c:pt>
                <c:pt idx="7">
                  <c:v>-3.0567430402905701E-3</c:v>
                </c:pt>
                <c:pt idx="8">
                  <c:v>1.7292736145440024E-3</c:v>
                </c:pt>
                <c:pt idx="9">
                  <c:v>1.644549525540627E-3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D-1707-4829-ABD9-14E5A2645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071104"/>
        <c:axId val="288067576"/>
      </c:lineChart>
      <c:catAx>
        <c:axId val="28807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8067576"/>
        <c:crosses val="autoZero"/>
        <c:auto val="1"/>
        <c:lblAlgn val="ctr"/>
        <c:lblOffset val="100"/>
        <c:noMultiLvlLbl val="0"/>
      </c:catAx>
      <c:valAx>
        <c:axId val="28806757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880711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5075490745079219"/>
          <c:y val="6.7889555763571516E-2"/>
          <c:w val="0.34106381114552264"/>
          <c:h val="5.2509100698077085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45911275116269"/>
          <c:y val="0.18382923314436164"/>
          <c:w val="0.48176739139187386"/>
          <c:h val="0.771987100175776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29-4ED3-95B6-F65DB8357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29-4ED3-95B6-F65DB8357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29-4ED3-95B6-F65DB8357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29-4ED3-95B6-F65DB8357C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29-4ED3-95B6-F65DB8357C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29-4ED3-95B6-F65DB8357C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29-4ED3-95B6-F65DB8357C1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29-4ED3-95B6-F65DB8357C1D}"/>
              </c:ext>
            </c:extLst>
          </c:dPt>
          <c:dLbls>
            <c:dLbl>
              <c:idx val="0"/>
              <c:layout>
                <c:manualLayout>
                  <c:x val="1.2718353941027636E-2"/>
                  <c:y val="6.16628611230663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488B26-0223-401F-B898-2658763A94BA}" type="CATEGORYNAME">
                      <a:rPr lang="en-US" sz="140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D1C97E68-D8BD-4FD5-896C-D9439D1B9E4F}" type="VALU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; </a:t>
                    </a:r>
                    <a:r>
                      <a:rPr lang="en-US" sz="1400" baseline="0" dirty="0">
                        <a:solidFill>
                          <a:srgbClr val="FF0000"/>
                        </a:solidFill>
                      </a:rPr>
                      <a:t>-1,5%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429-4ED3-95B6-F65DB8357C1D}"/>
                </c:ext>
                <c:ext xmlns:c15="http://schemas.microsoft.com/office/drawing/2012/chart" uri="{CE6537A1-D6FC-4f65-9D91-7224C49458BB}">
                  <c15:layout>
                    <c:manualLayout>
                      <c:w val="0.18167941985066841"/>
                      <c:h val="0.163538684660389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291154076089254E-3"/>
                  <c:y val="9.96252009807100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DFBEE5-C975-497D-8391-1CE8B98C3C10}" type="CATEGORYNAME">
                      <a:rPr lang="en-US" sz="140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EFA7304B-9439-4A2A-8DF3-DE1CA14BC221}" type="VALU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; </a:t>
                    </a:r>
                    <a:r>
                      <a:rPr lang="en-US" sz="1400" baseline="0" dirty="0">
                        <a:solidFill>
                          <a:srgbClr val="FF0000"/>
                        </a:solidFill>
                      </a:rPr>
                      <a:t>-1,4%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429-4ED3-95B6-F65DB8357C1D}"/>
                </c:ext>
                <c:ext xmlns:c15="http://schemas.microsoft.com/office/drawing/2012/chart" uri="{CE6537A1-D6FC-4f65-9D91-7224C49458BB}">
                  <c15:layout>
                    <c:manualLayout>
                      <c:w val="0.15440932756378858"/>
                      <c:h val="0.158915457974922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9834376432104953E-2"/>
                  <c:y val="3.7567417967697136E-2"/>
                </c:manualLayout>
              </c:layout>
              <c:tx>
                <c:rich>
                  <a:bodyPr/>
                  <a:lstStyle/>
                  <a:p>
                    <a:fld id="{893005A6-07F8-4BC2-9D03-B65EC14E140C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; </a:t>
                    </a:r>
                    <a:fld id="{5743490A-59CB-4348-8533-9EA3CDE5E7AD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; </a:t>
                    </a:r>
                    <a:r>
                      <a:rPr lang="en-US" baseline="0">
                        <a:solidFill>
                          <a:srgbClr val="FF0000"/>
                        </a:solidFill>
                      </a:rPr>
                      <a:t>+1,2%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429-4ED3-95B6-F65DB8357C1D}"/>
                </c:ext>
                <c:ext xmlns:c15="http://schemas.microsoft.com/office/drawing/2012/chart" uri="{CE6537A1-D6FC-4f65-9D91-7224C49458BB}">
                  <c15:layout>
                    <c:manualLayout>
                      <c:w val="0.16767276309405899"/>
                      <c:h val="0.108135775109392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7713241306971548E-2"/>
                  <c:y val="-5.8747935446975361E-2"/>
                </c:manualLayout>
              </c:layout>
              <c:tx>
                <c:rich>
                  <a:bodyPr/>
                  <a:lstStyle/>
                  <a:p>
                    <a:fld id="{DCB496F2-76FB-45C6-A02E-BF33A9E82BE0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; </a:t>
                    </a:r>
                    <a:fld id="{6EA2519E-7B53-4D5B-BA55-05E6DA5D63A8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; </a:t>
                    </a:r>
                  </a:p>
                  <a:p>
                    <a:r>
                      <a:rPr lang="en-US" baseline="0">
                        <a:solidFill>
                          <a:srgbClr val="FF0000"/>
                        </a:solidFill>
                      </a:rPr>
                      <a:t>-0,6%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429-4ED3-95B6-F65DB8357C1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8247483445567387E-2"/>
                  <c:y val="-1.20946380157381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sz="1400" dirty="0">
                        <a:solidFill>
                          <a:schemeClr val="tx1"/>
                        </a:solidFill>
                      </a:rPr>
                      <a:t>Servizi di</a:t>
                    </a:r>
                    <a:r>
                      <a:rPr lang="it-IT" sz="1400" baseline="0" dirty="0">
                        <a:solidFill>
                          <a:schemeClr val="tx1"/>
                        </a:solidFill>
                      </a:rPr>
                      <a:t> alloggio e ristorazione; </a:t>
                    </a:r>
                    <a:fld id="{A0DB8A1B-FF83-4328-883D-31AEB25F48E6}" type="VALUE">
                      <a:rPr lang="it-IT" sz="1400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r>
                      <a:rPr lang="it-IT" sz="1400" baseline="0" dirty="0">
                        <a:solidFill>
                          <a:schemeClr val="tx1"/>
                        </a:solidFill>
                      </a:rPr>
                      <a:t>; </a:t>
                    </a:r>
                    <a:r>
                      <a:rPr lang="it-IT" sz="1400" baseline="0" dirty="0">
                        <a:solidFill>
                          <a:srgbClr val="FF0000"/>
                        </a:solidFill>
                      </a:rPr>
                      <a:t>+0,5%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429-4ED3-95B6-F65DB8357C1D}"/>
                </c:ext>
                <c:ext xmlns:c15="http://schemas.microsoft.com/office/drawing/2012/chart" uri="{CE6537A1-D6FC-4f65-9D91-7224C49458BB}">
                  <c15:layout>
                    <c:manualLayout>
                      <c:w val="0.32403146149009709"/>
                      <c:h val="0.151890460985948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1.874352402979719E-2"/>
                  <c:y val="3.6309918717135493E-2"/>
                </c:manualLayout>
              </c:layout>
              <c:tx>
                <c:rich>
                  <a:bodyPr/>
                  <a:lstStyle/>
                  <a:p>
                    <a:fld id="{BC59C824-208C-4910-9C9D-48B81D92CB9A}" type="CATEGORYNAME">
                      <a:rPr lang="it-IT"/>
                      <a:pPr/>
                      <a:t>[NOME CATEGORIA]</a:t>
                    </a:fld>
                    <a:r>
                      <a:rPr lang="it-IT" baseline="0"/>
                      <a:t>; </a:t>
                    </a:r>
                    <a:fld id="{28A00C72-B125-4602-8278-B34BA8E4AB46}" type="VALUE">
                      <a:rPr lang="it-IT" baseline="0"/>
                      <a:pPr/>
                      <a:t>[VALORE]</a:t>
                    </a:fld>
                    <a:r>
                      <a:rPr lang="it-IT" baseline="0"/>
                      <a:t>; </a:t>
                    </a:r>
                    <a:r>
                      <a:rPr lang="it-IT" baseline="0">
                        <a:solidFill>
                          <a:srgbClr val="FF0000"/>
                        </a:solidFill>
                      </a:rPr>
                      <a:t>+1,0%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429-4ED3-95B6-F65DB8357C1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9.6213392000112693E-3"/>
                  <c:y val="8.6425790215303111E-2"/>
                </c:manualLayout>
              </c:layout>
              <c:tx>
                <c:rich>
                  <a:bodyPr/>
                  <a:lstStyle/>
                  <a:p>
                    <a:fld id="{B2EDEE94-B518-40E2-930E-7994432C94DC}" type="CATEGORYNAME">
                      <a:rPr lang="it-IT"/>
                      <a:pPr/>
                      <a:t>[NOME CATEGORIA]</a:t>
                    </a:fld>
                    <a:r>
                      <a:rPr lang="it-IT" baseline="0"/>
                      <a:t>; </a:t>
                    </a:r>
                    <a:fld id="{BE0DD4E9-C261-408F-9078-3D22BD095BDD}" type="VALUE">
                      <a:rPr lang="it-IT" baseline="0"/>
                      <a:pPr/>
                      <a:t>[VALORE]</a:t>
                    </a:fld>
                    <a:r>
                      <a:rPr lang="it-IT" baseline="0"/>
                      <a:t>; </a:t>
                    </a:r>
                    <a:r>
                      <a:rPr lang="it-IT" baseline="0">
                        <a:solidFill>
                          <a:srgbClr val="FF0000"/>
                        </a:solidFill>
                      </a:rPr>
                      <a:t>+1,7%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429-4ED3-95B6-F65DB8357C1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7.702731845692294E-3"/>
                  <c:y val="3.04566769230824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72188BA-E401-4DCA-AFAA-76A38B7B74A1}" type="CATEGORYNAME">
                      <a:rPr lang="it-IT" sz="140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r>
                      <a:rPr lang="it-IT" sz="1400" baseline="0" dirty="0">
                        <a:solidFill>
                          <a:schemeClr val="tx1"/>
                        </a:solidFill>
                      </a:rPr>
                      <a:t>; 5,4%; </a:t>
                    </a:r>
                    <a:r>
                      <a:rPr lang="it-IT" sz="1400" baseline="0" dirty="0">
                        <a:solidFill>
                          <a:srgbClr val="FF0000"/>
                        </a:solidFill>
                      </a:rPr>
                      <a:t>-2,2%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429-4ED3-95B6-F65DB8357C1D}"/>
                </c:ext>
                <c:ext xmlns:c15="http://schemas.microsoft.com/office/drawing/2012/chart" uri="{CE6537A1-D6FC-4f65-9D91-7224C49458BB}">
                  <c15:layout>
                    <c:manualLayout>
                      <c:w val="0.17026548378595413"/>
                      <c:h val="0.1797647272852843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'torta REG settori'!$A$4:$A$11</c:f>
              <c:strCache>
                <c:ptCount val="8"/>
                <c:pt idx="0">
                  <c:v>Agricoltura</c:v>
                </c:pt>
                <c:pt idx="1">
                  <c:v>Industria</c:v>
                </c:pt>
                <c:pt idx="2">
                  <c:v>Costruzioni</c:v>
                </c:pt>
                <c:pt idx="3">
                  <c:v>Commercio</c:v>
                </c:pt>
                <c:pt idx="4">
                  <c:v>Attività dei servizi di alloggio e di ristorazione </c:v>
                </c:pt>
                <c:pt idx="5">
                  <c:v>Servizi prevalentemente orientati alle imprese</c:v>
                </c:pt>
                <c:pt idx="6">
                  <c:v>Istruzione, sanità e altri servizi pubblici, sociali e personali</c:v>
                </c:pt>
                <c:pt idx="7">
                  <c:v>Imprese non classificate</c:v>
                </c:pt>
              </c:strCache>
            </c:strRef>
          </c:cat>
          <c:val>
            <c:numRef>
              <c:f>'torta REG settori'!$B$4:$B$11</c:f>
              <c:numCache>
                <c:formatCode>0.0%</c:formatCode>
                <c:ptCount val="8"/>
                <c:pt idx="0">
                  <c:v>5.3208921256258535E-2</c:v>
                </c:pt>
                <c:pt idx="1">
                  <c:v>9.2694583522985888E-2</c:v>
                </c:pt>
                <c:pt idx="2">
                  <c:v>0.14965407373691397</c:v>
                </c:pt>
                <c:pt idx="3">
                  <c:v>0.24531178880291307</c:v>
                </c:pt>
                <c:pt idx="4">
                  <c:v>7.1411015020482471E-2</c:v>
                </c:pt>
                <c:pt idx="5">
                  <c:v>0.26041420118343195</c:v>
                </c:pt>
                <c:pt idx="6">
                  <c:v>7.4446973145197992E-2</c:v>
                </c:pt>
                <c:pt idx="7">
                  <c:v>5.2858443331816114E-2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429-4ED3-95B6-F65DB8357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98-4768-8DF3-2D2EFB319A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98-4768-8DF3-2D2EFB319A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98-4768-8DF3-2D2EFB319A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98-4768-8DF3-2D2EFB319A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98-4768-8DF3-2D2EFB319A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F98-4768-8DF3-2D2EFB319A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F98-4768-8DF3-2D2EFB319A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F98-4768-8DF3-2D2EFB319A57}"/>
              </c:ext>
            </c:extLst>
          </c:dPt>
          <c:dLbls>
            <c:dLbl>
              <c:idx val="0"/>
              <c:layout>
                <c:manualLayout>
                  <c:x val="-2.2593869981128393E-3"/>
                  <c:y val="4.3842541256278116E-2"/>
                </c:manualLayout>
              </c:layout>
              <c:tx>
                <c:rich>
                  <a:bodyPr/>
                  <a:lstStyle/>
                  <a:p>
                    <a:fld id="{1C1C7E99-E302-4BDC-B65A-18B30D44D283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; </a:t>
                    </a:r>
                    <a:fld id="{B5CFD043-21A7-458E-BB63-8D4187BEA789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; </a:t>
                    </a:r>
                    <a:r>
                      <a:rPr lang="en-US" baseline="0">
                        <a:solidFill>
                          <a:srgbClr val="FF0000"/>
                        </a:solidFill>
                      </a:rPr>
                      <a:t>-1,3%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98-4768-8DF3-2D2EFB319A5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4462891260493417E-2"/>
                  <c:y val="-2.68519898990840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62C71A-D07A-4CF4-A54B-548143EAE75F}" type="CATEGORYNAME">
                      <a:rPr lang="en-US"/>
                      <a:pPr>
                        <a:defRPr sz="14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CATEGORIA]</a:t>
                    </a:fld>
                    <a:r>
                      <a:rPr lang="en-US" baseline="0" dirty="0"/>
                      <a:t>; </a:t>
                    </a:r>
                    <a:fld id="{FAA9F7D7-26A1-4C0A-B525-A8CDED929396}" type="VALUE">
                      <a:rPr lang="en-US" baseline="0"/>
                      <a:pPr>
                        <a:defRPr sz="14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-1,1%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98-4768-8DF3-2D2EFB319A57}"/>
                </c:ext>
                <c:ext xmlns:c15="http://schemas.microsoft.com/office/drawing/2012/chart" uri="{CE6537A1-D6FC-4f65-9D91-7224C49458BB}">
                  <c15:layout>
                    <c:manualLayout>
                      <c:w val="0.21466047374243505"/>
                      <c:h val="0.2156450049852306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1503731598767631E-2"/>
                  <c:y val="-5.0474873664507258E-2"/>
                </c:manualLayout>
              </c:layout>
              <c:tx>
                <c:rich>
                  <a:bodyPr/>
                  <a:lstStyle/>
                  <a:p>
                    <a:fld id="{4F5A2826-6FBC-46AB-8E89-936C732D2392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; </a:t>
                    </a:r>
                    <a:fld id="{8E2465B7-4C79-4214-A74E-90351514FB5B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; </a:t>
                    </a:r>
                    <a:r>
                      <a:rPr lang="en-US" baseline="0">
                        <a:solidFill>
                          <a:srgbClr val="FF0000"/>
                        </a:solidFill>
                      </a:rPr>
                      <a:t>+0,7%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F98-4768-8DF3-2D2EFB319A5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1416552272279294"/>
                  <c:y val="-1.3810694860393058E-3"/>
                </c:manualLayout>
              </c:layout>
              <c:tx>
                <c:rich>
                  <a:bodyPr/>
                  <a:lstStyle/>
                  <a:p>
                    <a:fld id="{A6E83265-5A2B-4027-BA15-6586825CCC64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; </a:t>
                    </a:r>
                    <a:fld id="{B499AE84-03EB-481A-80E5-F0834B6B6F61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; </a:t>
                    </a:r>
                    <a:r>
                      <a:rPr lang="en-US" baseline="0">
                        <a:solidFill>
                          <a:srgbClr val="FF0000"/>
                        </a:solidFill>
                      </a:rPr>
                      <a:t>-1,2%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F98-4768-8DF3-2D2EFB319A57}"/>
                </c:ext>
                <c:ext xmlns:c15="http://schemas.microsoft.com/office/drawing/2012/chart" uri="{CE6537A1-D6FC-4f65-9D91-7224C49458BB}">
                  <c15:layout>
                    <c:manualLayout>
                      <c:w val="0.37702788442766966"/>
                      <c:h val="8.251139148503965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0152925099238628E-2"/>
                  <c:y val="1.190794561905383E-2"/>
                </c:manualLayout>
              </c:layout>
              <c:tx>
                <c:rich>
                  <a:bodyPr/>
                  <a:lstStyle/>
                  <a:p>
                    <a:fld id="{55F13DF4-2238-4207-8978-FF089014817B}" type="CATEGORYNAME">
                      <a:rPr lang="it-IT"/>
                      <a:pPr/>
                      <a:t>[NOME CATEGORIA]</a:t>
                    </a:fld>
                    <a:r>
                      <a:rPr lang="it-IT" baseline="0"/>
                      <a:t>; </a:t>
                    </a:r>
                    <a:fld id="{EB799066-CBE9-487E-B39D-968A28F551E7}" type="VALUE">
                      <a:rPr lang="it-IT" baseline="0"/>
                      <a:pPr/>
                      <a:t>[VALORE]</a:t>
                    </a:fld>
                    <a:r>
                      <a:rPr lang="it-IT" baseline="0"/>
                      <a:t>; </a:t>
                    </a:r>
                    <a:r>
                      <a:rPr lang="it-IT" baseline="0">
                        <a:solidFill>
                          <a:srgbClr val="FF0000"/>
                        </a:solidFill>
                      </a:rPr>
                      <a:t>+0,2%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F98-4768-8DF3-2D2EFB319A5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1.3356705928287908E-2"/>
                  <c:y val="0.12165686703877296"/>
                </c:manualLayout>
              </c:layout>
              <c:tx>
                <c:rich>
                  <a:bodyPr/>
                  <a:lstStyle/>
                  <a:p>
                    <a:fld id="{020B1825-4C3D-4573-B508-E420A78A8143}" type="CATEGORYNAME">
                      <a:rPr lang="it-IT"/>
                      <a:pPr/>
                      <a:t>[NOME CATEGORIA]</a:t>
                    </a:fld>
                    <a:r>
                      <a:rPr lang="it-IT" baseline="0"/>
                      <a:t>; </a:t>
                    </a:r>
                    <a:fld id="{D7A537F9-9CCD-4612-A791-9225D961CB35}" type="VALUE">
                      <a:rPr lang="it-IT" baseline="0"/>
                      <a:pPr/>
                      <a:t>[VALORE]</a:t>
                    </a:fld>
                    <a:r>
                      <a:rPr lang="it-IT" baseline="0"/>
                      <a:t>; </a:t>
                    </a:r>
                    <a:r>
                      <a:rPr lang="it-IT" baseline="0">
                        <a:solidFill>
                          <a:srgbClr val="FF0000"/>
                        </a:solidFill>
                      </a:rPr>
                      <a:t>-0,2%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F98-4768-8DF3-2D2EFB319A57}"/>
                </c:ext>
                <c:ext xmlns:c15="http://schemas.microsoft.com/office/drawing/2012/chart" uri="{CE6537A1-D6FC-4f65-9D91-7224C49458BB}">
                  <c15:layout>
                    <c:manualLayout>
                      <c:w val="0.21848132361553976"/>
                      <c:h val="0.261681513646486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4.4725548252749395E-2"/>
                  <c:y val="7.3963118611217237E-4"/>
                </c:manualLayout>
              </c:layout>
              <c:tx>
                <c:rich>
                  <a:bodyPr/>
                  <a:lstStyle/>
                  <a:p>
                    <a:fld id="{451E76CE-BF33-4175-B09B-9F1CCA5C12DB}" type="CATEGORYNAME">
                      <a:rPr lang="it-IT"/>
                      <a:pPr/>
                      <a:t>[NOME CATEGORIA]</a:t>
                    </a:fld>
                    <a:r>
                      <a:rPr lang="it-IT" baseline="0"/>
                      <a:t>; </a:t>
                    </a:r>
                    <a:fld id="{771D1740-8071-428E-8FED-AAF54718F0EE}" type="VALUE">
                      <a:rPr lang="it-IT" baseline="0"/>
                      <a:pPr/>
                      <a:t>[VALORE]</a:t>
                    </a:fld>
                    <a:r>
                      <a:rPr lang="it-IT" baseline="0"/>
                      <a:t>; </a:t>
                    </a:r>
                    <a:r>
                      <a:rPr lang="it-IT" baseline="0">
                        <a:solidFill>
                          <a:srgbClr val="FF0000"/>
                        </a:solidFill>
                      </a:rPr>
                      <a:t>+0,8%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F98-4768-8DF3-2D2EFB319A5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4.4467039760525805E-3"/>
                  <c:y val="7.3963118611217237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Imprese nc</a:t>
                    </a:r>
                    <a:r>
                      <a:rPr lang="en-US" sz="1400" baseline="0"/>
                      <a:t>; </a:t>
                    </a:r>
                    <a:fld id="{5C23E541-95F3-4C1D-AB20-6E0076458A01}" type="VALUE">
                      <a:rPr lang="en-US" sz="1400" baseline="0"/>
                      <a:pPr>
                        <a:defRPr sz="14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r>
                      <a:rPr lang="en-US" sz="1400" baseline="0"/>
                      <a:t>; </a:t>
                    </a:r>
                    <a:r>
                      <a:rPr lang="en-US" sz="1400" baseline="0">
                        <a:solidFill>
                          <a:srgbClr val="FF0000"/>
                        </a:solidFill>
                      </a:rPr>
                      <a:t>-3,5%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F98-4768-8DF3-2D2EFB319A5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'settori 2020 pinerolo'!$A$19:$A$26</c:f>
              <c:strCache>
                <c:ptCount val="8"/>
                <c:pt idx="0">
                  <c:v>Agricoltura</c:v>
                </c:pt>
                <c:pt idx="1">
                  <c:v>Industria</c:v>
                </c:pt>
                <c:pt idx="2">
                  <c:v>Costruzioni</c:v>
                </c:pt>
                <c:pt idx="3">
                  <c:v>Commercio</c:v>
                </c:pt>
                <c:pt idx="4">
                  <c:v>Servizi di alloggio e ristorazione</c:v>
                </c:pt>
                <c:pt idx="5">
                  <c:v>Servizi prevalentemente orientati alle imprese</c:v>
                </c:pt>
                <c:pt idx="6">
                  <c:v>Istruzione, sanità e altri servizi pubblici, sociali e personali</c:v>
                </c:pt>
                <c:pt idx="7">
                  <c:v>Imprese non classificate</c:v>
                </c:pt>
              </c:strCache>
            </c:strRef>
          </c:cat>
          <c:val>
            <c:numRef>
              <c:f>'settori 2020 pinerolo'!$B$19:$B$26</c:f>
              <c:numCache>
                <c:formatCode>0.0%</c:formatCode>
                <c:ptCount val="8"/>
                <c:pt idx="0">
                  <c:v>0.18534143725420094</c:v>
                </c:pt>
                <c:pt idx="1">
                  <c:v>0.10353950661422953</c:v>
                </c:pt>
                <c:pt idx="2">
                  <c:v>0.16667858419735432</c:v>
                </c:pt>
                <c:pt idx="3">
                  <c:v>0.20207365033964964</c:v>
                </c:pt>
                <c:pt idx="4">
                  <c:v>6.5427243475151942E-2</c:v>
                </c:pt>
                <c:pt idx="5">
                  <c:v>0.1789059706828745</c:v>
                </c:pt>
                <c:pt idx="6">
                  <c:v>7.0432606363961384E-2</c:v>
                </c:pt>
                <c:pt idx="7">
                  <c:v>2.7601001072577763E-2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F98-4768-8DF3-2D2EFB319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2B946-9D2C-4C2D-AB03-2DE0E181634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2DD07D84-200A-4137-8EA5-DDEBB25F2252}">
      <dgm:prSet phldrT="[Tes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304070" y="258432"/>
          <a:ext cx="1519314" cy="196274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rgbClr val="E84C22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it-IT" sz="1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AGENZIA PIEMONTE LAVORO</a:t>
          </a:r>
          <a:endParaRPr lang="it-IT" sz="10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C22FBCF-FA1E-43C5-80E5-377FCA4721C4}" type="parTrans" cxnId="{1ABDAB7E-B8F1-4164-A487-DFE899154E3B}">
      <dgm:prSet/>
      <dgm:spPr/>
      <dgm:t>
        <a:bodyPr/>
        <a:lstStyle/>
        <a:p>
          <a:endParaRPr lang="it-IT"/>
        </a:p>
      </dgm:t>
    </dgm:pt>
    <dgm:pt modelId="{5B1BD48A-0159-47B8-A19D-EDC33CB141D3}" type="sibTrans" cxnId="{1ABDAB7E-B8F1-4164-A487-DFE899154E3B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0" y="56887"/>
          <a:ext cx="461690" cy="4616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rgbClr val="E84C22"/>
          </a:solidFill>
          <a:prstDash val="solid"/>
          <a:miter lim="800000"/>
        </a:ln>
        <a:effectLst/>
      </dgm:spPr>
      <dgm:t>
        <a:bodyPr/>
        <a:lstStyle/>
        <a:p>
          <a:endParaRPr lang="it-IT"/>
        </a:p>
      </dgm:t>
    </dgm:pt>
    <dgm:pt modelId="{30EB48D6-0962-4F61-91C5-5004F6182740}" type="pres">
      <dgm:prSet presAssocID="{67E2B946-9D2C-4C2D-AB03-2DE0E1816344}" presName="Name0" presStyleCnt="0">
        <dgm:presLayoutVars>
          <dgm:chMax val="7"/>
          <dgm:chPref val="7"/>
          <dgm:dir/>
        </dgm:presLayoutVars>
      </dgm:prSet>
      <dgm:spPr/>
    </dgm:pt>
    <dgm:pt modelId="{10380B18-A5D9-468D-B420-F47A3F42EED0}" type="pres">
      <dgm:prSet presAssocID="{2DD07D84-200A-4137-8EA5-DDEBB25F2252}" presName="parTx1" presStyleLbl="node1" presStyleIdx="0" presStyleCnt="1" custScaleX="164117" custScaleY="90909" custLinFactNeighborX="16514" custLinFactNeighborY="-26031"/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7FBBC3E7-5374-40C7-8877-5C2967BAD971}" type="pres">
      <dgm:prSet presAssocID="{5B1BD48A-0159-47B8-A19D-EDC33CB141D3}" presName="picture1" presStyleCnt="0"/>
      <dgm:spPr/>
    </dgm:pt>
    <dgm:pt modelId="{2DE61496-594E-49DF-A41A-3C7ED40247D6}" type="pres">
      <dgm:prSet presAssocID="{5B1BD48A-0159-47B8-A19D-EDC33CB141D3}" presName="imageRepeatNode" presStyleLbl="fgImgPlace1" presStyleIdx="0" presStyleCnt="1" custScaleX="123699" custScaleY="123680" custLinFactNeighborX="-73437" custLinFactNeighborY="2112"/>
      <dgm:spPr/>
      <dgm:t>
        <a:bodyPr/>
        <a:lstStyle/>
        <a:p>
          <a:endParaRPr lang="it-IT"/>
        </a:p>
      </dgm:t>
    </dgm:pt>
  </dgm:ptLst>
  <dgm:cxnLst>
    <dgm:cxn modelId="{ADBCF417-4D41-46F9-B5EF-E19313575332}" type="presOf" srcId="{5B1BD48A-0159-47B8-A19D-EDC33CB141D3}" destId="{2DE61496-594E-49DF-A41A-3C7ED40247D6}" srcOrd="0" destOrd="0" presId="urn:microsoft.com/office/officeart/2008/layout/AscendingPictureAccentProcess"/>
    <dgm:cxn modelId="{1ABDAB7E-B8F1-4164-A487-DFE899154E3B}" srcId="{67E2B946-9D2C-4C2D-AB03-2DE0E1816344}" destId="{2DD07D84-200A-4137-8EA5-DDEBB25F2252}" srcOrd="0" destOrd="0" parTransId="{EC22FBCF-FA1E-43C5-80E5-377FCA4721C4}" sibTransId="{5B1BD48A-0159-47B8-A19D-EDC33CB141D3}"/>
    <dgm:cxn modelId="{A8C718A7-8620-47A7-A024-0A9FA7334A28}" type="presOf" srcId="{67E2B946-9D2C-4C2D-AB03-2DE0E1816344}" destId="{30EB48D6-0962-4F61-91C5-5004F6182740}" srcOrd="0" destOrd="0" presId="urn:microsoft.com/office/officeart/2008/layout/AscendingPictureAccentProcess"/>
    <dgm:cxn modelId="{1B456A33-C2E1-4AD6-BA47-D9EF55243E94}" type="presOf" srcId="{2DD07D84-200A-4137-8EA5-DDEBB25F2252}" destId="{10380B18-A5D9-468D-B420-F47A3F42EED0}" srcOrd="0" destOrd="0" presId="urn:microsoft.com/office/officeart/2008/layout/AscendingPictureAccentProcess"/>
    <dgm:cxn modelId="{72C7B12E-E828-4CBD-9CC8-1BA5368AF2DF}" type="presParOf" srcId="{30EB48D6-0962-4F61-91C5-5004F6182740}" destId="{10380B18-A5D9-468D-B420-F47A3F42EED0}" srcOrd="0" destOrd="0" presId="urn:microsoft.com/office/officeart/2008/layout/AscendingPictureAccentProcess"/>
    <dgm:cxn modelId="{EA3F2463-1088-4811-B7DD-F3847097A5B7}" type="presParOf" srcId="{30EB48D6-0962-4F61-91C5-5004F6182740}" destId="{7FBBC3E7-5374-40C7-8877-5C2967BAD971}" srcOrd="1" destOrd="0" presId="urn:microsoft.com/office/officeart/2008/layout/AscendingPictureAccentProcess"/>
    <dgm:cxn modelId="{A01F000B-3C00-4F25-A47B-6892EFE0091D}" type="presParOf" srcId="{7FBBC3E7-5374-40C7-8877-5C2967BAD971}" destId="{2DE61496-594E-49DF-A41A-3C7ED40247D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E2E1B1-B10A-4854-831E-DEB3369CA14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85BF175-CF7A-4A5E-805B-3BBA77AF6A80}">
      <dgm:prSet phldrT="[Tes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740316" y="1479"/>
          <a:ext cx="1221081" cy="1175439"/>
        </a:xfrm>
        <a:prstGeom prst="flowChartConnector">
          <a:avLst/>
        </a:prstGeom>
        <a:solidFill>
          <a:srgbClr val="E84C22"/>
        </a:solidFill>
        <a:ln w="114300" cap="flat" cmpd="sng" algn="ctr">
          <a:solidFill>
            <a:srgbClr val="E84C22">
              <a:shade val="50000"/>
            </a:srgbClr>
          </a:solidFill>
          <a:prstDash val="solid"/>
          <a:miter lim="800000"/>
        </a:ln>
        <a:effectLst/>
      </dgm:spPr>
      <dgm:t>
        <a:bodyPr lIns="18000" rIns="18000"/>
        <a:lstStyle/>
        <a:p>
          <a:r>
            <a:rPr lang="it-IT" sz="2600" b="1" dirty="0">
              <a:solidFill>
                <a:srgbClr val="E84C22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35.360</a:t>
          </a:r>
        </a:p>
      </dgm:t>
    </dgm:pt>
    <dgm:pt modelId="{4EB92F5C-0F59-4F99-8136-5D04CA4407E5}" type="parTrans" cxnId="{D9280D9F-DA82-437F-93E7-FE7CE36A6353}">
      <dgm:prSet/>
      <dgm:spPr/>
      <dgm:t>
        <a:bodyPr/>
        <a:lstStyle/>
        <a:p>
          <a:endParaRPr lang="it-IT"/>
        </a:p>
      </dgm:t>
    </dgm:pt>
    <dgm:pt modelId="{54A1261A-EADF-4ADF-8609-23167D613A70}" type="sibTrans" cxnId="{D9280D9F-DA82-437F-93E7-FE7CE36A6353}">
      <dgm:prSet/>
      <dgm:spPr/>
      <dgm:t>
        <a:bodyPr/>
        <a:lstStyle/>
        <a:p>
          <a:endParaRPr lang="it-IT"/>
        </a:p>
      </dgm:t>
    </dgm:pt>
    <dgm:pt modelId="{B0B2E1C8-F37F-41C7-A48D-397CB87070DD}">
      <dgm:prSet phldrT="[Testo]" custT="1"/>
      <dgm:spPr>
        <a:xfrm rot="5400000">
          <a:off x="4303073" y="-1773968"/>
          <a:ext cx="383610" cy="48255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l"/>
          <a:r>
            <a:rPr lang="it-IT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Assunzioni previste nel trimestre in Provincia di Torino</a:t>
          </a:r>
        </a:p>
      </dgm:t>
    </dgm:pt>
    <dgm:pt modelId="{8D1DE40E-E175-4042-AF0A-E179A3A550CD}" type="parTrans" cxnId="{AC994601-5E39-4CCD-9563-EFC589F6E95C}">
      <dgm:prSet/>
      <dgm:spPr/>
      <dgm:t>
        <a:bodyPr/>
        <a:lstStyle/>
        <a:p>
          <a:endParaRPr lang="it-IT"/>
        </a:p>
      </dgm:t>
    </dgm:pt>
    <dgm:pt modelId="{AB659CCB-E2D6-4981-ABEA-A07D066B1400}" type="sibTrans" cxnId="{AC994601-5E39-4CCD-9563-EFC589F6E95C}">
      <dgm:prSet/>
      <dgm:spPr/>
      <dgm:t>
        <a:bodyPr/>
        <a:lstStyle/>
        <a:p>
          <a:endParaRPr lang="it-IT"/>
        </a:p>
      </dgm:t>
    </dgm:pt>
    <dgm:pt modelId="{FCF58495-DF54-4016-8582-2B94ACDB1737}">
      <dgm:prSet phldrT="[Testo]" custT="1"/>
      <dgm:spPr>
        <a:xfrm>
          <a:off x="731787" y="1749327"/>
          <a:ext cx="1318052" cy="1325542"/>
        </a:xfrm>
        <a:prstGeom prst="flowChartConnector">
          <a:avLst/>
        </a:prstGeom>
        <a:solidFill>
          <a:srgbClr val="E84C22">
            <a:lumMod val="50000"/>
          </a:srgbClr>
        </a:solidFill>
        <a:ln w="114300" cap="flat" cmpd="sng" algn="ctr">
          <a:solidFill>
            <a:srgbClr val="E84C22"/>
          </a:solidFill>
          <a:prstDash val="solid"/>
          <a:miter lim="800000"/>
        </a:ln>
        <a:effectLst/>
      </dgm:spPr>
      <dgm:t>
        <a:bodyPr lIns="18000" rIns="18000"/>
        <a:lstStyle/>
        <a:p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1.240</a:t>
          </a:r>
        </a:p>
      </dgm:t>
    </dgm:pt>
    <dgm:pt modelId="{09248271-A7E8-48DD-8BF5-7C99FF5BF456}" type="parTrans" cxnId="{7D5C7B44-7ED6-4852-ABE3-C77FBD6465B6}">
      <dgm:prSet/>
      <dgm:spPr/>
      <dgm:t>
        <a:bodyPr/>
        <a:lstStyle/>
        <a:p>
          <a:endParaRPr lang="it-IT"/>
        </a:p>
      </dgm:t>
    </dgm:pt>
    <dgm:pt modelId="{A305ED20-87DA-4139-A84F-4848000FA678}" type="sibTrans" cxnId="{7D5C7B44-7ED6-4852-ABE3-C77FBD6465B6}">
      <dgm:prSet/>
      <dgm:spPr/>
      <dgm:t>
        <a:bodyPr/>
        <a:lstStyle/>
        <a:p>
          <a:endParaRPr lang="it-IT"/>
        </a:p>
      </dgm:t>
    </dgm:pt>
    <dgm:pt modelId="{04BE7E43-0B30-4402-AC43-26949D05F4DE}">
      <dgm:prSet phldrT="[Testo]" custT="1"/>
      <dgm:spPr>
        <a:xfrm rot="5400000">
          <a:off x="4308469" y="192567"/>
          <a:ext cx="360699" cy="4529274"/>
        </a:xfrm>
        <a:prstGeom prst="rect">
          <a:avLst/>
        </a:prstGeom>
        <a:noFill/>
        <a:ln w="762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l"/>
          <a:r>
            <a:rPr lang="it-IT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Assunzioni previste nel trimestre sul territorio del CPI di Pinerolo</a:t>
          </a:r>
        </a:p>
      </dgm:t>
    </dgm:pt>
    <dgm:pt modelId="{CC6BE63F-B98E-49B9-8E3E-64F1B50C3CD2}" type="parTrans" cxnId="{7E9A15B9-4F6B-44D1-B689-8FF87BB916A6}">
      <dgm:prSet/>
      <dgm:spPr/>
      <dgm:t>
        <a:bodyPr/>
        <a:lstStyle/>
        <a:p>
          <a:endParaRPr lang="it-IT"/>
        </a:p>
      </dgm:t>
    </dgm:pt>
    <dgm:pt modelId="{8B03A2A6-91C9-4844-83F9-B412AAFFA7D6}" type="sibTrans" cxnId="{7E9A15B9-4F6B-44D1-B689-8FF87BB916A6}">
      <dgm:prSet/>
      <dgm:spPr/>
      <dgm:t>
        <a:bodyPr/>
        <a:lstStyle/>
        <a:p>
          <a:endParaRPr lang="it-IT"/>
        </a:p>
      </dgm:t>
    </dgm:pt>
    <dgm:pt modelId="{F96D0A74-B9EB-4196-8BBA-2762BB9068E5}">
      <dgm:prSet phldrT="[Tes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xfrm>
          <a:off x="682363" y="2854729"/>
          <a:ext cx="2668083" cy="1012699"/>
        </a:xfrm>
        <a:prstGeom prst="roundRect">
          <a:avLst/>
        </a:prstGeom>
        <a:noFill/>
        <a:ln>
          <a:noFill/>
        </a:ln>
        <a:effectLst/>
      </dgm:spPr>
      <dgm:t>
        <a:bodyPr/>
        <a:lstStyle/>
        <a:p>
          <a:pPr algn="l"/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3DD0D6EA-4B4D-4DCD-B7BC-8095D9FA0AE7}" type="parTrans" cxnId="{B55DC644-537C-46F1-9D6E-11D909613F70}">
      <dgm:prSet/>
      <dgm:spPr/>
      <dgm:t>
        <a:bodyPr/>
        <a:lstStyle/>
        <a:p>
          <a:endParaRPr lang="it-IT"/>
        </a:p>
      </dgm:t>
    </dgm:pt>
    <dgm:pt modelId="{31AD1C27-F7C9-4BEF-BF0F-DB0E11B7F76C}" type="sibTrans" cxnId="{B55DC644-537C-46F1-9D6E-11D909613F70}">
      <dgm:prSet/>
      <dgm:spPr/>
      <dgm:t>
        <a:bodyPr/>
        <a:lstStyle/>
        <a:p>
          <a:endParaRPr lang="it-IT"/>
        </a:p>
      </dgm:t>
    </dgm:pt>
    <dgm:pt modelId="{2179BE7A-50D3-4A1C-97CB-929F39B3A5D3}">
      <dgm:prSet phldrT="[Testo]" custT="1"/>
      <dgm:spPr>
        <a:xfrm rot="5400000">
          <a:off x="4308469" y="192567"/>
          <a:ext cx="360699" cy="4529274"/>
        </a:xfrm>
        <a:prstGeom prst="rect">
          <a:avLst/>
        </a:prstGeom>
        <a:noFill/>
        <a:ln w="762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l"/>
          <a:endParaRPr lang="it-IT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80410F6-7327-4DDC-89F5-B8D3A528E6C3}" type="parTrans" cxnId="{9DBC5EF5-F1B0-4790-9450-57E2DF8932A4}">
      <dgm:prSet/>
      <dgm:spPr/>
      <dgm:t>
        <a:bodyPr/>
        <a:lstStyle/>
        <a:p>
          <a:endParaRPr lang="it-IT"/>
        </a:p>
      </dgm:t>
    </dgm:pt>
    <dgm:pt modelId="{B47B03E2-235E-47E4-AAFA-9C843365FAEB}" type="sibTrans" cxnId="{9DBC5EF5-F1B0-4790-9450-57E2DF8932A4}">
      <dgm:prSet/>
      <dgm:spPr/>
      <dgm:t>
        <a:bodyPr/>
        <a:lstStyle/>
        <a:p>
          <a:endParaRPr lang="it-IT"/>
        </a:p>
      </dgm:t>
    </dgm:pt>
    <dgm:pt modelId="{863ED6CF-5017-471E-A0A2-7B980EBD9958}">
      <dgm:prSet phldrT="[Tes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xfrm>
          <a:off x="682363" y="3918063"/>
          <a:ext cx="2668083" cy="1012699"/>
        </a:xfrm>
        <a:prstGeom prst="roundRect">
          <a:avLst/>
        </a:prstGeom>
        <a:noFill/>
        <a:ln>
          <a:noFill/>
        </a:ln>
        <a:effectLst/>
      </dgm:spPr>
      <dgm:t>
        <a:bodyPr lIns="18000" rIns="18000"/>
        <a:lstStyle/>
        <a:p>
          <a:pPr algn="l"/>
          <a:endParaRPr lang="it-IT" sz="2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09D5A85-F04B-4577-A8B2-BFAE5C740036}" type="parTrans" cxnId="{32553723-FCFC-419C-803D-0A84CB3CD829}">
      <dgm:prSet/>
      <dgm:spPr/>
      <dgm:t>
        <a:bodyPr/>
        <a:lstStyle/>
        <a:p>
          <a:endParaRPr lang="it-IT"/>
        </a:p>
      </dgm:t>
    </dgm:pt>
    <dgm:pt modelId="{D1957C26-FAA3-49D8-9482-9620EBB4004A}" type="sibTrans" cxnId="{32553723-FCFC-419C-803D-0A84CB3CD829}">
      <dgm:prSet/>
      <dgm:spPr/>
      <dgm:t>
        <a:bodyPr/>
        <a:lstStyle/>
        <a:p>
          <a:endParaRPr lang="it-IT"/>
        </a:p>
      </dgm:t>
    </dgm:pt>
    <dgm:pt modelId="{E2B4F380-EB57-472D-9EA8-9F5AAAB40FF2}" type="pres">
      <dgm:prSet presAssocID="{46E2E1B1-B10A-4854-831E-DEB3369CA1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F466221-B47B-4850-8C5E-64824D1D2DF1}" type="pres">
      <dgm:prSet presAssocID="{C85BF175-CF7A-4A5E-805B-3BBA77AF6A80}" presName="linNode" presStyleCnt="0"/>
      <dgm:spPr/>
    </dgm:pt>
    <dgm:pt modelId="{A954EC4D-CBC4-42FB-A8FE-D60D96C84511}" type="pres">
      <dgm:prSet presAssocID="{C85BF175-CF7A-4A5E-805B-3BBA77AF6A80}" presName="parentText" presStyleLbl="node1" presStyleIdx="0" presStyleCnt="4" custScaleX="55446" custScaleY="134722" custLinFactNeighborX="1223">
        <dgm:presLayoutVars>
          <dgm:chMax val="1"/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it-IT"/>
        </a:p>
      </dgm:t>
    </dgm:pt>
    <dgm:pt modelId="{AB82327A-4470-4EA4-8F3A-DC1071E49738}" type="pres">
      <dgm:prSet presAssocID="{C85BF175-CF7A-4A5E-805B-3BBA77AF6A80}" presName="descendantText" presStyleLbl="alignAccFollowNode1" presStyleIdx="0" presStyleCnt="2" custScaleX="101834" custScaleY="47350" custLinFactNeighborX="6703" custLinFactNeighborY="61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94D8687D-BB34-4725-84EC-B8C0DA071757}" type="pres">
      <dgm:prSet presAssocID="{54A1261A-EADF-4ADF-8609-23167D613A70}" presName="sp" presStyleCnt="0"/>
      <dgm:spPr/>
    </dgm:pt>
    <dgm:pt modelId="{50192B49-1655-4E8E-BF3D-8B713848DB72}" type="pres">
      <dgm:prSet presAssocID="{FCF58495-DF54-4016-8582-2B94ACDB1737}" presName="linNode" presStyleCnt="0"/>
      <dgm:spPr/>
    </dgm:pt>
    <dgm:pt modelId="{D4638329-31BC-4A72-87DA-7B5F1D65EF68}" type="pres">
      <dgm:prSet presAssocID="{FCF58495-DF54-4016-8582-2B94ACDB1737}" presName="parentText" presStyleLbl="node1" presStyleIdx="1" presStyleCnt="4" custScaleX="54223" custScaleY="141774" custLinFactNeighborX="1043" custLinFactNeighborY="26738">
        <dgm:presLayoutVars>
          <dgm:chMax val="1"/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it-IT"/>
        </a:p>
      </dgm:t>
    </dgm:pt>
    <dgm:pt modelId="{5F21E2E2-F0E4-42C9-8F57-0BD5F96FC322}" type="pres">
      <dgm:prSet presAssocID="{FCF58495-DF54-4016-8582-2B94ACDB1737}" presName="descendantText" presStyleLbl="alignAccFollowNode1" presStyleIdx="1" presStyleCnt="2" custScaleX="95582" custScaleY="44522" custLinFactNeighborX="8395" custLinFactNeighborY="3899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CA6C50DA-DF14-4D2D-B909-00D670639316}" type="pres">
      <dgm:prSet presAssocID="{A305ED20-87DA-4139-A84F-4848000FA678}" presName="sp" presStyleCnt="0"/>
      <dgm:spPr/>
    </dgm:pt>
    <dgm:pt modelId="{F3FFF8A1-5AA8-4E33-ACCD-C6AE5F558172}" type="pres">
      <dgm:prSet presAssocID="{F96D0A74-B9EB-4196-8BBA-2762BB9068E5}" presName="linNode" presStyleCnt="0"/>
      <dgm:spPr/>
    </dgm:pt>
    <dgm:pt modelId="{2A6EE00E-E7F3-4321-8DD6-089E98663022}" type="pres">
      <dgm:prSet presAssocID="{F96D0A74-B9EB-4196-8BBA-2762BB9068E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D1E669-770E-4EFB-9716-D43B751FE7CB}" type="pres">
      <dgm:prSet presAssocID="{31AD1C27-F7C9-4BEF-BF0F-DB0E11B7F76C}" presName="sp" presStyleCnt="0"/>
      <dgm:spPr/>
    </dgm:pt>
    <dgm:pt modelId="{AEF196AB-9C1E-4ACD-8799-7D605B4463B9}" type="pres">
      <dgm:prSet presAssocID="{863ED6CF-5017-471E-A0A2-7B980EBD9958}" presName="linNode" presStyleCnt="0"/>
      <dgm:spPr/>
    </dgm:pt>
    <dgm:pt modelId="{69088B7E-272B-48C0-8FC9-9DFB4F3F7C86}" type="pres">
      <dgm:prSet presAssocID="{863ED6CF-5017-471E-A0A2-7B980EBD995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75F23A5-040E-4F54-B840-376994833D7E}" type="presOf" srcId="{46E2E1B1-B10A-4854-831E-DEB3369CA148}" destId="{E2B4F380-EB57-472D-9EA8-9F5AAAB40FF2}" srcOrd="0" destOrd="0" presId="urn:microsoft.com/office/officeart/2005/8/layout/vList5"/>
    <dgm:cxn modelId="{D9280D9F-DA82-437F-93E7-FE7CE36A6353}" srcId="{46E2E1B1-B10A-4854-831E-DEB3369CA148}" destId="{C85BF175-CF7A-4A5E-805B-3BBA77AF6A80}" srcOrd="0" destOrd="0" parTransId="{4EB92F5C-0F59-4F99-8136-5D04CA4407E5}" sibTransId="{54A1261A-EADF-4ADF-8609-23167D613A70}"/>
    <dgm:cxn modelId="{AC994601-5E39-4CCD-9563-EFC589F6E95C}" srcId="{C85BF175-CF7A-4A5E-805B-3BBA77AF6A80}" destId="{B0B2E1C8-F37F-41C7-A48D-397CB87070DD}" srcOrd="0" destOrd="0" parTransId="{8D1DE40E-E175-4042-AF0A-E179A3A550CD}" sibTransId="{AB659CCB-E2D6-4981-ABEA-A07D066B1400}"/>
    <dgm:cxn modelId="{BA24DE77-49B5-467C-84A1-C45232FD5978}" type="presOf" srcId="{04BE7E43-0B30-4402-AC43-26949D05F4DE}" destId="{5F21E2E2-F0E4-42C9-8F57-0BD5F96FC322}" srcOrd="0" destOrd="0" presId="urn:microsoft.com/office/officeart/2005/8/layout/vList5"/>
    <dgm:cxn modelId="{7E9A15B9-4F6B-44D1-B689-8FF87BB916A6}" srcId="{FCF58495-DF54-4016-8582-2B94ACDB1737}" destId="{04BE7E43-0B30-4402-AC43-26949D05F4DE}" srcOrd="0" destOrd="0" parTransId="{CC6BE63F-B98E-49B9-8E3E-64F1B50C3CD2}" sibTransId="{8B03A2A6-91C9-4844-83F9-B412AAFFA7D6}"/>
    <dgm:cxn modelId="{B55DC644-537C-46F1-9D6E-11D909613F70}" srcId="{46E2E1B1-B10A-4854-831E-DEB3369CA148}" destId="{F96D0A74-B9EB-4196-8BBA-2762BB9068E5}" srcOrd="2" destOrd="0" parTransId="{3DD0D6EA-4B4D-4DCD-B7BC-8095D9FA0AE7}" sibTransId="{31AD1C27-F7C9-4BEF-BF0F-DB0E11B7F76C}"/>
    <dgm:cxn modelId="{69AABA76-7F98-4AA5-A6D1-E0D2F11B0E2B}" type="presOf" srcId="{2179BE7A-50D3-4A1C-97CB-929F39B3A5D3}" destId="{5F21E2E2-F0E4-42C9-8F57-0BD5F96FC322}" srcOrd="0" destOrd="1" presId="urn:microsoft.com/office/officeart/2005/8/layout/vList5"/>
    <dgm:cxn modelId="{D1B9D869-8375-41A9-86E3-3C3DBED78B78}" type="presOf" srcId="{C85BF175-CF7A-4A5E-805B-3BBA77AF6A80}" destId="{A954EC4D-CBC4-42FB-A8FE-D60D96C84511}" srcOrd="0" destOrd="0" presId="urn:microsoft.com/office/officeart/2005/8/layout/vList5"/>
    <dgm:cxn modelId="{5D412AE9-B502-4D99-B353-9089BE84A7A7}" type="presOf" srcId="{863ED6CF-5017-471E-A0A2-7B980EBD9958}" destId="{69088B7E-272B-48C0-8FC9-9DFB4F3F7C86}" srcOrd="0" destOrd="0" presId="urn:microsoft.com/office/officeart/2005/8/layout/vList5"/>
    <dgm:cxn modelId="{32553723-FCFC-419C-803D-0A84CB3CD829}" srcId="{46E2E1B1-B10A-4854-831E-DEB3369CA148}" destId="{863ED6CF-5017-471E-A0A2-7B980EBD9958}" srcOrd="3" destOrd="0" parTransId="{209D5A85-F04B-4577-A8B2-BFAE5C740036}" sibTransId="{D1957C26-FAA3-49D8-9482-9620EBB4004A}"/>
    <dgm:cxn modelId="{9DBC5EF5-F1B0-4790-9450-57E2DF8932A4}" srcId="{FCF58495-DF54-4016-8582-2B94ACDB1737}" destId="{2179BE7A-50D3-4A1C-97CB-929F39B3A5D3}" srcOrd="1" destOrd="0" parTransId="{080410F6-7327-4DDC-89F5-B8D3A528E6C3}" sibTransId="{B47B03E2-235E-47E4-AAFA-9C843365FAEB}"/>
    <dgm:cxn modelId="{533A3025-EB0A-48F3-8096-6A43136BE23B}" type="presOf" srcId="{F96D0A74-B9EB-4196-8BBA-2762BB9068E5}" destId="{2A6EE00E-E7F3-4321-8DD6-089E98663022}" srcOrd="0" destOrd="0" presId="urn:microsoft.com/office/officeart/2005/8/layout/vList5"/>
    <dgm:cxn modelId="{E5D23024-111B-4D4D-B318-0ED89831C1F8}" type="presOf" srcId="{FCF58495-DF54-4016-8582-2B94ACDB1737}" destId="{D4638329-31BC-4A72-87DA-7B5F1D65EF68}" srcOrd="0" destOrd="0" presId="urn:microsoft.com/office/officeart/2005/8/layout/vList5"/>
    <dgm:cxn modelId="{7D5C7B44-7ED6-4852-ABE3-C77FBD6465B6}" srcId="{46E2E1B1-B10A-4854-831E-DEB3369CA148}" destId="{FCF58495-DF54-4016-8582-2B94ACDB1737}" srcOrd="1" destOrd="0" parTransId="{09248271-A7E8-48DD-8BF5-7C99FF5BF456}" sibTransId="{A305ED20-87DA-4139-A84F-4848000FA678}"/>
    <dgm:cxn modelId="{B8B731E1-F480-4BAF-81E2-3FB94C7B29E9}" type="presOf" srcId="{B0B2E1C8-F37F-41C7-A48D-397CB87070DD}" destId="{AB82327A-4470-4EA4-8F3A-DC1071E49738}" srcOrd="0" destOrd="0" presId="urn:microsoft.com/office/officeart/2005/8/layout/vList5"/>
    <dgm:cxn modelId="{55CCF919-66C6-4338-88AC-8DB1910CCE6F}" type="presParOf" srcId="{E2B4F380-EB57-472D-9EA8-9F5AAAB40FF2}" destId="{BF466221-B47B-4850-8C5E-64824D1D2DF1}" srcOrd="0" destOrd="0" presId="urn:microsoft.com/office/officeart/2005/8/layout/vList5"/>
    <dgm:cxn modelId="{0B570697-C59A-4FC3-B306-DACF06055B1A}" type="presParOf" srcId="{BF466221-B47B-4850-8C5E-64824D1D2DF1}" destId="{A954EC4D-CBC4-42FB-A8FE-D60D96C84511}" srcOrd="0" destOrd="0" presId="urn:microsoft.com/office/officeart/2005/8/layout/vList5"/>
    <dgm:cxn modelId="{EFB80AE5-7CCE-4B6E-ACFF-D9FA2D6676BD}" type="presParOf" srcId="{BF466221-B47B-4850-8C5E-64824D1D2DF1}" destId="{AB82327A-4470-4EA4-8F3A-DC1071E49738}" srcOrd="1" destOrd="0" presId="urn:microsoft.com/office/officeart/2005/8/layout/vList5"/>
    <dgm:cxn modelId="{05CA0E4E-DF17-4389-B0E7-8DA460B681F6}" type="presParOf" srcId="{E2B4F380-EB57-472D-9EA8-9F5AAAB40FF2}" destId="{94D8687D-BB34-4725-84EC-B8C0DA071757}" srcOrd="1" destOrd="0" presId="urn:microsoft.com/office/officeart/2005/8/layout/vList5"/>
    <dgm:cxn modelId="{CEA9D413-40CC-4154-8043-CFF7F4CBADE2}" type="presParOf" srcId="{E2B4F380-EB57-472D-9EA8-9F5AAAB40FF2}" destId="{50192B49-1655-4E8E-BF3D-8B713848DB72}" srcOrd="2" destOrd="0" presId="urn:microsoft.com/office/officeart/2005/8/layout/vList5"/>
    <dgm:cxn modelId="{37FB6D3F-48B8-4F24-A9C2-FD20AE6BBF6B}" type="presParOf" srcId="{50192B49-1655-4E8E-BF3D-8B713848DB72}" destId="{D4638329-31BC-4A72-87DA-7B5F1D65EF68}" srcOrd="0" destOrd="0" presId="urn:microsoft.com/office/officeart/2005/8/layout/vList5"/>
    <dgm:cxn modelId="{466581D7-7949-4E48-A23F-CA8064244C5C}" type="presParOf" srcId="{50192B49-1655-4E8E-BF3D-8B713848DB72}" destId="{5F21E2E2-F0E4-42C9-8F57-0BD5F96FC322}" srcOrd="1" destOrd="0" presId="urn:microsoft.com/office/officeart/2005/8/layout/vList5"/>
    <dgm:cxn modelId="{47379478-EA27-4D91-B457-6399BCA39343}" type="presParOf" srcId="{E2B4F380-EB57-472D-9EA8-9F5AAAB40FF2}" destId="{CA6C50DA-DF14-4D2D-B909-00D670639316}" srcOrd="3" destOrd="0" presId="urn:microsoft.com/office/officeart/2005/8/layout/vList5"/>
    <dgm:cxn modelId="{08F789F6-2985-4ACD-B051-4ED4FAA6227C}" type="presParOf" srcId="{E2B4F380-EB57-472D-9EA8-9F5AAAB40FF2}" destId="{F3FFF8A1-5AA8-4E33-ACCD-C6AE5F558172}" srcOrd="4" destOrd="0" presId="urn:microsoft.com/office/officeart/2005/8/layout/vList5"/>
    <dgm:cxn modelId="{9F69A63C-2D6E-4C46-8422-2E93E1F03282}" type="presParOf" srcId="{F3FFF8A1-5AA8-4E33-ACCD-C6AE5F558172}" destId="{2A6EE00E-E7F3-4321-8DD6-089E98663022}" srcOrd="0" destOrd="0" presId="urn:microsoft.com/office/officeart/2005/8/layout/vList5"/>
    <dgm:cxn modelId="{F41C4A08-54B7-41E6-B234-E48D9E666648}" type="presParOf" srcId="{E2B4F380-EB57-472D-9EA8-9F5AAAB40FF2}" destId="{36D1E669-770E-4EFB-9716-D43B751FE7CB}" srcOrd="5" destOrd="0" presId="urn:microsoft.com/office/officeart/2005/8/layout/vList5"/>
    <dgm:cxn modelId="{0B959B0D-DBBB-4479-A421-BC58E055560F}" type="presParOf" srcId="{E2B4F380-EB57-472D-9EA8-9F5AAAB40FF2}" destId="{AEF196AB-9C1E-4ACD-8799-7D605B4463B9}" srcOrd="6" destOrd="0" presId="urn:microsoft.com/office/officeart/2005/8/layout/vList5"/>
    <dgm:cxn modelId="{8532C584-17F2-4C9F-96C7-F0DA595150AE}" type="presParOf" srcId="{AEF196AB-9C1E-4ACD-8799-7D605B4463B9}" destId="{69088B7E-272B-48C0-8FC9-9DFB4F3F7C8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80B18-A5D9-468D-B420-F47A3F42EED0}">
      <dsp:nvSpPr>
        <dsp:cNvPr id="0" name=""/>
        <dsp:cNvSpPr/>
      </dsp:nvSpPr>
      <dsp:spPr>
        <a:xfrm>
          <a:off x="419892" y="411341"/>
          <a:ext cx="2102941" cy="312405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rgbClr val="E84C22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71223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AGENZIA PIEMONTE LAVORO</a:t>
          </a:r>
          <a:endParaRPr lang="it-IT" sz="10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19892" y="411341"/>
        <a:ext cx="2102941" cy="312405"/>
      </dsp:txXfrm>
    </dsp:sp>
    <dsp:sp modelId="{2DE61496-594E-49DF-A41A-3C7ED40247D6}">
      <dsp:nvSpPr>
        <dsp:cNvPr id="0" name=""/>
        <dsp:cNvSpPr/>
      </dsp:nvSpPr>
      <dsp:spPr>
        <a:xfrm>
          <a:off x="0" y="90546"/>
          <a:ext cx="734863" cy="7348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rgbClr val="E84C22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2327A-4470-4EA4-8F3A-DC1071E49738}">
      <dsp:nvSpPr>
        <dsp:cNvPr id="0" name=""/>
        <dsp:cNvSpPr/>
      </dsp:nvSpPr>
      <dsp:spPr>
        <a:xfrm rot="5400000">
          <a:off x="4433307" y="-1686858"/>
          <a:ext cx="379961" cy="48255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Assunzioni previste nel trimestre in Provincia di Torino</a:t>
          </a:r>
        </a:p>
      </dsp:txBody>
      <dsp:txXfrm rot="-5400000">
        <a:off x="2210521" y="535928"/>
        <a:ext cx="4825533" cy="379961"/>
      </dsp:txXfrm>
    </dsp:sp>
    <dsp:sp modelId="{A954EC4D-CBC4-42FB-A8FE-D60D96C84511}">
      <dsp:nvSpPr>
        <dsp:cNvPr id="0" name=""/>
        <dsp:cNvSpPr/>
      </dsp:nvSpPr>
      <dsp:spPr>
        <a:xfrm>
          <a:off x="611907" y="1106"/>
          <a:ext cx="1477900" cy="1351350"/>
        </a:xfrm>
        <a:prstGeom prst="flowChartConnector">
          <a:avLst/>
        </a:prstGeom>
        <a:solidFill>
          <a:srgbClr val="E84C22"/>
        </a:solidFill>
        <a:ln w="114300" cap="flat" cmpd="sng" algn="ctr">
          <a:solidFill>
            <a:srgbClr val="E84C22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8000" tIns="49530" rIns="1800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>
              <a:solidFill>
                <a:srgbClr val="E84C22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35.360</a:t>
          </a:r>
        </a:p>
      </dsp:txBody>
      <dsp:txXfrm>
        <a:off x="828340" y="199007"/>
        <a:ext cx="1045034" cy="955548"/>
      </dsp:txXfrm>
    </dsp:sp>
    <dsp:sp modelId="{5F21E2E2-F0E4-42C9-8F57-0BD5F96FC322}">
      <dsp:nvSpPr>
        <dsp:cNvPr id="0" name=""/>
        <dsp:cNvSpPr/>
      </dsp:nvSpPr>
      <dsp:spPr>
        <a:xfrm rot="5400000">
          <a:off x="4309025" y="161892"/>
          <a:ext cx="357267" cy="4529274"/>
        </a:xfrm>
        <a:prstGeom prst="rect">
          <a:avLst/>
        </a:prstGeom>
        <a:noFill/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Assunzioni previste nel trimestre sul territorio del CPI di Pinerolo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223022" y="2247895"/>
        <a:ext cx="4529274" cy="357267"/>
      </dsp:txXfrm>
    </dsp:sp>
    <dsp:sp modelId="{D4638329-31BC-4A72-87DA-7B5F1D65EF68}">
      <dsp:nvSpPr>
        <dsp:cNvPr id="0" name=""/>
        <dsp:cNvSpPr/>
      </dsp:nvSpPr>
      <dsp:spPr>
        <a:xfrm>
          <a:off x="603377" y="1670810"/>
          <a:ext cx="1445301" cy="1422086"/>
        </a:xfrm>
        <a:prstGeom prst="flowChartConnector">
          <a:avLst/>
        </a:prstGeom>
        <a:solidFill>
          <a:srgbClr val="E84C22">
            <a:lumMod val="50000"/>
          </a:srgbClr>
        </a:solidFill>
        <a:ln w="114300" cap="flat" cmpd="sng" algn="ctr">
          <a:solidFill>
            <a:srgbClr val="E84C2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49530" rIns="1800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1.240</a:t>
          </a:r>
        </a:p>
      </dsp:txBody>
      <dsp:txXfrm>
        <a:off x="815036" y="1879070"/>
        <a:ext cx="1021983" cy="1005566"/>
      </dsp:txXfrm>
    </dsp:sp>
    <dsp:sp modelId="{2A6EE00E-E7F3-4321-8DD6-089E98663022}">
      <dsp:nvSpPr>
        <dsp:cNvPr id="0" name=""/>
        <dsp:cNvSpPr/>
      </dsp:nvSpPr>
      <dsp:spPr>
        <a:xfrm>
          <a:off x="553954" y="2874850"/>
          <a:ext cx="2668083" cy="1003065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02920" y="2923816"/>
        <a:ext cx="2570151" cy="905133"/>
      </dsp:txXfrm>
    </dsp:sp>
    <dsp:sp modelId="{69088B7E-272B-48C0-8FC9-9DFB4F3F7C86}">
      <dsp:nvSpPr>
        <dsp:cNvPr id="0" name=""/>
        <dsp:cNvSpPr/>
      </dsp:nvSpPr>
      <dsp:spPr>
        <a:xfrm>
          <a:off x="553954" y="3928069"/>
          <a:ext cx="2668083" cy="1003065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8000" tIns="49530" rIns="18000" bIns="4953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02920" y="3977035"/>
        <a:ext cx="2570151" cy="905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0.42835</cdr:x>
      <cdr:y>0.04417</cdr:y>
    </cdr:from>
    <cdr:to>
      <cdr:x>0.59865</cdr:x>
      <cdr:y>0.20023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4918424" y="144777"/>
          <a:ext cx="1955427" cy="511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600" dirty="0">
              <a:latin typeface="Arial (Corpo)"/>
              <a:cs typeface="Alef" panose="00000500000000000000" pitchFamily="2" charset="-79"/>
            </a:rPr>
            <a:t>ISCRIZIONI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8084-E9B5-4D19-940F-7C1F729611C7}" type="datetimeFigureOut">
              <a:rPr lang="it-IT" smtClean="0"/>
              <a:t>08/03/2021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57DDF-1D7B-4E0C-84C6-8168843A6A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07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43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2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19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49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61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20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19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94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1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90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7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0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09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62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96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>
                <a:solidFill>
                  <a:prstClr val="black"/>
                </a:solidFill>
              </a:rPr>
              <a:pPr/>
              <a:t>23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54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24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9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8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26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44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27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269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28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43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29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0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22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30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6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31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86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32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12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33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44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34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5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35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9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5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2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il terzo anno consecutivo in cui la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di commercio di Torino e le associazioni di categoria- Legacoop Piemonte e Confcooperative Piemonte Nord- collaborano per  la realizzazione di un approfondimento sullo stato di salute del sistema torinese della cooperazione. Come nelle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precedenti edizioni, 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ccanto alla tradizionale analisi sulla natimortalità delle imprese cooperative, è stata condotta anche un’indagine sul clima di fiducia delle imprese.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fine 2018 le cooperative attive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provincia di Torino erano 1.389, ovvero 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l’1,7% del totale nazionale ed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42% delle “altre forme giuridiche” operanti nell’area torinese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(classificazione che comprende oltre alle cooperative anche i consorzi, le aziende municipalizzate, gli enti pubblici etc.).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>
              <a:latin typeface="Futura Bk BT" panose="020B05020202040203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E553-F9E2-494C-856E-6D971872E155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5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C6FE4-8D2B-417C-8D14-7FBFA65A18D9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4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35195-EA4F-45A5-9BBA-F8D5B89E0A31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1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0B7B4-E9E1-485F-A9B7-17BC42E979F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3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68542-4593-414B-9B10-0165130E8B6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1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5EE1C-E938-42EF-9D59-F2FB99A2703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1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1022E-5C8A-45A9-9475-50B24129AB3D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C947C-9A10-489C-813E-545AFB519CC5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7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745D8-C8FC-478D-B32E-F001F054FF7F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3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6DEB-ED27-4DFC-A137-12D8D0474E37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8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8DD55-62EE-4D17-96B7-3B277D0652A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8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38984-4D0B-461C-A9EE-92736FDCDCC5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5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57AFAC-5F62-4EB3-943E-2CCE6A6BD654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5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54566" y="2499101"/>
            <a:ext cx="879913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2078038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87513" indent="-647700" defTabSz="2078038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95563" indent="-517525" defTabSz="2078038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35375" indent="-519113" defTabSz="2078038">
              <a:spcBef>
                <a:spcPct val="20000"/>
              </a:spcBef>
              <a:buChar char="–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72013" indent="-517525" defTabSz="2078038">
              <a:spcBef>
                <a:spcPct val="20000"/>
              </a:spcBef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292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864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436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5008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5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Analisi su indicatori socio-economici del pinerolese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4" descr="Logo-tra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9" y="431802"/>
            <a:ext cx="3497475" cy="111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431803"/>
            <a:ext cx="2262505" cy="914080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04" y="431802"/>
            <a:ext cx="1306195" cy="10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917638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3" y="650220"/>
            <a:ext cx="738297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Densità imprenditoriale- Unità locali </a:t>
            </a:r>
          </a:p>
        </p:txBody>
      </p:sp>
      <p:sp>
        <p:nvSpPr>
          <p:cNvPr id="11" name="CasellaDiTesto 7"/>
          <p:cNvSpPr txBox="1"/>
          <p:nvPr/>
        </p:nvSpPr>
        <p:spPr>
          <a:xfrm>
            <a:off x="671639" y="6397193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020802" y="1596349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864802" y="1596349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82" y="1195193"/>
            <a:ext cx="6120000" cy="5202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" y="1392612"/>
            <a:ext cx="6120000" cy="48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1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534913" y="100469"/>
            <a:ext cx="8165012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3" y="547582"/>
            <a:ext cx="765961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Andamento iscrizioni e cessazioni. Anni 2011 - 2020</a:t>
            </a:r>
          </a:p>
        </p:txBody>
      </p:sp>
      <p:sp>
        <p:nvSpPr>
          <p:cNvPr id="17" name="Casella di testo 2"/>
          <p:cNvSpPr txBox="1"/>
          <p:nvPr/>
        </p:nvSpPr>
        <p:spPr>
          <a:xfrm>
            <a:off x="172276" y="6297651"/>
            <a:ext cx="8704437" cy="3774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9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r>
              <a:rPr lang="it-IT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* Al netto delle cessazioni d'ufficio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-140677" y="1301590"/>
          <a:ext cx="11943471" cy="501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2"/>
          <p:cNvSpPr txBox="1"/>
          <p:nvPr/>
        </p:nvSpPr>
        <p:spPr>
          <a:xfrm>
            <a:off x="8568936" y="1618618"/>
            <a:ext cx="2893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Iscrizioni 2020: </a:t>
            </a:r>
            <a:r>
              <a:rPr lang="it-IT" sz="1800" b="1" dirty="0">
                <a:solidFill>
                  <a:srgbClr val="59834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706 </a:t>
            </a:r>
          </a:p>
          <a:p>
            <a:pPr algn="r"/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Cessazioni* 2020: </a:t>
            </a:r>
            <a:r>
              <a:rPr lang="it-IT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633</a:t>
            </a:r>
          </a:p>
        </p:txBody>
      </p:sp>
    </p:spTree>
    <p:extLst>
      <p:ext uri="{BB962C8B-B14F-4D97-AF65-F5344CB8AC3E}">
        <p14:creationId xmlns:p14="http://schemas.microsoft.com/office/powerpoint/2010/main" val="224239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534913" y="100469"/>
            <a:ext cx="8165012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3" y="547582"/>
            <a:ext cx="765961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Iscrizioni e cessazioni* mensili. Anni 2019, 2020 e gennaio 2021</a:t>
            </a: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116582"/>
              </p:ext>
            </p:extLst>
          </p:nvPr>
        </p:nvGraphicFramePr>
        <p:xfrm>
          <a:off x="101938" y="3690168"/>
          <a:ext cx="11517496" cy="296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760535"/>
              </p:ext>
            </p:extLst>
          </p:nvPr>
        </p:nvGraphicFramePr>
        <p:xfrm>
          <a:off x="101938" y="994695"/>
          <a:ext cx="11482254" cy="327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asella di testo 2"/>
          <p:cNvSpPr txBox="1"/>
          <p:nvPr/>
        </p:nvSpPr>
        <p:spPr>
          <a:xfrm>
            <a:off x="101938" y="6555062"/>
            <a:ext cx="8704437" cy="3774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9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r>
              <a:rPr lang="it-IT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* Al netto delle cessazioni d'ufficio</a:t>
            </a:r>
          </a:p>
        </p:txBody>
      </p:sp>
      <p:sp>
        <p:nvSpPr>
          <p:cNvPr id="19" name="CasellaDiTesto 1"/>
          <p:cNvSpPr txBox="1"/>
          <p:nvPr/>
        </p:nvSpPr>
        <p:spPr>
          <a:xfrm>
            <a:off x="4871525" y="4489951"/>
            <a:ext cx="2253175" cy="3376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600" dirty="0">
                <a:solidFill>
                  <a:srgbClr val="000000"/>
                </a:solidFill>
              </a:rPr>
              <a:t>CESSAZIONI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3113395" y="1441808"/>
            <a:ext cx="821436" cy="50436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049897" y="1453422"/>
            <a:ext cx="753521" cy="5020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CasellaDiTesto 1"/>
          <p:cNvSpPr txBox="1"/>
          <p:nvPr/>
        </p:nvSpPr>
        <p:spPr>
          <a:xfrm>
            <a:off x="3068411" y="4017871"/>
            <a:ext cx="981486" cy="9042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1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algn="ctr"/>
            <a:r>
              <a:rPr lang="it-IT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Lockdown</a:t>
            </a:r>
            <a:endParaRPr lang="it-IT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sellaDiTesto 1"/>
          <p:cNvSpPr txBox="1"/>
          <p:nvPr/>
        </p:nvSpPr>
        <p:spPr>
          <a:xfrm>
            <a:off x="3934830" y="4017871"/>
            <a:ext cx="981486" cy="9042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2</a:t>
            </a:r>
            <a:endParaRPr lang="it-IT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sellaDiTesto 1"/>
          <p:cNvSpPr txBox="1"/>
          <p:nvPr/>
        </p:nvSpPr>
        <p:spPr>
          <a:xfrm>
            <a:off x="4871332" y="4037815"/>
            <a:ext cx="1389767" cy="9042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AVVIO FASE 3</a:t>
            </a:r>
            <a:r>
              <a:rPr lang="it-I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algn="ctr"/>
            <a:endParaRPr lang="it-IT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Freccia a destra con strisce 1"/>
          <p:cNvSpPr/>
          <p:nvPr/>
        </p:nvSpPr>
        <p:spPr>
          <a:xfrm>
            <a:off x="6208444" y="4073776"/>
            <a:ext cx="471756" cy="193424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13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>
          <a:xfrm>
            <a:off x="-275968" y="646056"/>
            <a:ext cx="705709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Tasso di crescita del tessuto imprenditoriale. Anni 2011 –2020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8737600" y="1397001"/>
            <a:ext cx="3220069" cy="187577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Anno 2020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Tasso di natalità: 4,50% (5,43% CMTO)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Tasso di mortalità: 5,02% (5,27% CMTO)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8737600" y="3579628"/>
            <a:ext cx="3220068" cy="244017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Fra le 11 zone omogenee, nel 2020 </a:t>
            </a:r>
            <a:r>
              <a:rPr lang="it-IT" b="1" dirty="0">
                <a:solidFill>
                  <a:srgbClr val="000000"/>
                </a:solidFill>
              </a:rPr>
              <a:t>Pinerolo ha registrato il più basso tasso di natalità </a:t>
            </a:r>
            <a:r>
              <a:rPr lang="it-IT" dirty="0">
                <a:solidFill>
                  <a:srgbClr val="000000"/>
                </a:solidFill>
              </a:rPr>
              <a:t>insieme a Ciriacese - Valli di Lanzo (4,35%), Eporediese (4,73%) e Canavese occidentale (4,74%)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CasellaDiTesto 7"/>
          <p:cNvSpPr txBox="1"/>
          <p:nvPr/>
        </p:nvSpPr>
        <p:spPr>
          <a:xfrm>
            <a:off x="172758" y="6493590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-177801" y="1156154"/>
          <a:ext cx="8508999" cy="527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tangolo arrotondato 10"/>
          <p:cNvSpPr/>
          <p:nvPr/>
        </p:nvSpPr>
        <p:spPr>
          <a:xfrm>
            <a:off x="-585713" y="198943"/>
            <a:ext cx="8165012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</p:spTree>
    <p:extLst>
      <p:ext uri="{BB962C8B-B14F-4D97-AF65-F5344CB8AC3E}">
        <p14:creationId xmlns:p14="http://schemas.microsoft.com/office/powerpoint/2010/main" val="156760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>
          <a:xfrm>
            <a:off x="-275967" y="646056"/>
            <a:ext cx="7260968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Settori di attività.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Peso % anno 2020 e variazione % di consistenza 2020/2019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573380" y="1315885"/>
            <a:ext cx="4926042" cy="82041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Pinerolese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srgbClr val="FF0000"/>
                </a:solidFill>
              </a:rPr>
              <a:t>-0,5% </a:t>
            </a:r>
            <a:r>
              <a:rPr lang="it-IT" sz="1400" dirty="0">
                <a:solidFill>
                  <a:srgbClr val="000000"/>
                </a:solidFill>
              </a:rPr>
              <a:t>dello stock di imprese registrate (sedi)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srgbClr val="000000"/>
                </a:solidFill>
              </a:rPr>
              <a:t>fra 2020/2019</a:t>
            </a:r>
            <a:endParaRPr lang="it-IT" sz="1400" dirty="0">
              <a:solidFill>
                <a:srgbClr val="FFFFFF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6348769" y="1315885"/>
            <a:ext cx="4926042" cy="82041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Città Metropolitana di Torino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srgbClr val="FF0000"/>
                </a:solidFill>
              </a:rPr>
              <a:t>+0,1% </a:t>
            </a:r>
            <a:r>
              <a:rPr lang="it-IT" sz="1400" dirty="0">
                <a:solidFill>
                  <a:srgbClr val="000000"/>
                </a:solidFill>
              </a:rPr>
              <a:t>dello stock di imprese registrate (sedi)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srgbClr val="000000"/>
                </a:solidFill>
              </a:rPr>
              <a:t>fra 2020/2019</a:t>
            </a:r>
            <a:endParaRPr lang="it-IT" sz="1400" dirty="0">
              <a:solidFill>
                <a:srgbClr val="FFFFFF"/>
              </a:solidFill>
            </a:endParaRPr>
          </a:p>
        </p:txBody>
      </p:sp>
      <p:sp>
        <p:nvSpPr>
          <p:cNvPr id="12" name="CasellaDiTesto 7"/>
          <p:cNvSpPr txBox="1"/>
          <p:nvPr/>
        </p:nvSpPr>
        <p:spPr>
          <a:xfrm>
            <a:off x="3411258" y="6506290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10822"/>
              </p:ext>
            </p:extLst>
          </p:nvPr>
        </p:nvGraphicFramePr>
        <p:xfrm>
          <a:off x="5499422" y="2136297"/>
          <a:ext cx="7440970" cy="436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790483"/>
              </p:ext>
            </p:extLst>
          </p:nvPr>
        </p:nvGraphicFramePr>
        <p:xfrm>
          <a:off x="0" y="2370931"/>
          <a:ext cx="6146800" cy="429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-671248" y="198943"/>
            <a:ext cx="8165012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</p:spTree>
    <p:extLst>
      <p:ext uri="{BB962C8B-B14F-4D97-AF65-F5344CB8AC3E}">
        <p14:creationId xmlns:p14="http://schemas.microsoft.com/office/powerpoint/2010/main" val="177094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917638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3" y="650220"/>
            <a:ext cx="738297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Peso % macro settori per comune. Anno 2020 </a:t>
            </a:r>
          </a:p>
        </p:txBody>
      </p:sp>
      <p:sp>
        <p:nvSpPr>
          <p:cNvPr id="11" name="CasellaDiTesto 7"/>
          <p:cNvSpPr txBox="1"/>
          <p:nvPr/>
        </p:nvSpPr>
        <p:spPr>
          <a:xfrm>
            <a:off x="671639" y="6397193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7" y="1097333"/>
            <a:ext cx="6120000" cy="535993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0" y="1101497"/>
            <a:ext cx="6120000" cy="53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64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917638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3" y="650220"/>
            <a:ext cx="738297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Peso % macro settori per comune. Anno 2020 </a:t>
            </a:r>
          </a:p>
        </p:txBody>
      </p:sp>
      <p:sp>
        <p:nvSpPr>
          <p:cNvPr id="11" name="CasellaDiTesto 7"/>
          <p:cNvSpPr txBox="1"/>
          <p:nvPr/>
        </p:nvSpPr>
        <p:spPr>
          <a:xfrm>
            <a:off x="671639" y="6397193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9" y="1160367"/>
            <a:ext cx="6120000" cy="53599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00" y="1160367"/>
            <a:ext cx="6120000" cy="53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3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917638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3" y="650220"/>
            <a:ext cx="738297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Peso % macro settori per comune. Anno 2020 </a:t>
            </a:r>
          </a:p>
        </p:txBody>
      </p:sp>
      <p:sp>
        <p:nvSpPr>
          <p:cNvPr id="11" name="CasellaDiTesto 7"/>
          <p:cNvSpPr txBox="1"/>
          <p:nvPr/>
        </p:nvSpPr>
        <p:spPr>
          <a:xfrm>
            <a:off x="671639" y="6397193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9" y="1283478"/>
            <a:ext cx="6120000" cy="53599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51" y="1283478"/>
            <a:ext cx="6120000" cy="53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3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917638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3" y="650220"/>
            <a:ext cx="738297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Peso % macro settori per comune. Anno 2020 </a:t>
            </a:r>
          </a:p>
        </p:txBody>
      </p:sp>
      <p:sp>
        <p:nvSpPr>
          <p:cNvPr id="11" name="CasellaDiTesto 7"/>
          <p:cNvSpPr txBox="1"/>
          <p:nvPr/>
        </p:nvSpPr>
        <p:spPr>
          <a:xfrm>
            <a:off x="671639" y="6397193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98" y="1123338"/>
            <a:ext cx="6302849" cy="55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40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>
          <a:xfrm>
            <a:off x="-275967" y="646056"/>
            <a:ext cx="6624736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 giuridica. Peso % anni 2011, 2015 e 2020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8086797" y="4969186"/>
            <a:ext cx="1404642" cy="76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FF0000"/>
                </a:solidFill>
              </a:rPr>
              <a:t>+25,0%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8086798" y="3795963"/>
            <a:ext cx="1404642" cy="8369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FF0000"/>
                </a:solidFill>
              </a:rPr>
              <a:t>-17,0%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8086797" y="2715301"/>
            <a:ext cx="1404642" cy="78000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FF0000"/>
                </a:solidFill>
              </a:rPr>
              <a:t>-11,7%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8086797" y="1641756"/>
            <a:ext cx="1404642" cy="74418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FF0000"/>
                </a:solidFill>
              </a:rPr>
              <a:t>+11,3% 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8006059" y="566277"/>
            <a:ext cx="1569741" cy="88274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>
                <a:solidFill>
                  <a:srgbClr val="000000"/>
                </a:solidFill>
              </a:rPr>
              <a:t>Variaz</a:t>
            </a:r>
            <a:r>
              <a:rPr lang="it-IT" dirty="0">
                <a:solidFill>
                  <a:srgbClr val="000000"/>
                </a:solidFill>
              </a:rPr>
              <a:t>. % di consistenza 2020/2011: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93933" y="6489700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575539"/>
              </p:ext>
            </p:extLst>
          </p:nvPr>
        </p:nvGraphicFramePr>
        <p:xfrm>
          <a:off x="-401341" y="1329090"/>
          <a:ext cx="8407400" cy="528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9867900" y="1599257"/>
            <a:ext cx="2032000" cy="82918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</a:rPr>
              <a:t>236 altre forme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</a:rPr>
              <a:t>(</a:t>
            </a:r>
            <a:r>
              <a:rPr lang="it-IT" sz="1600" b="1" dirty="0">
                <a:solidFill>
                  <a:srgbClr val="000000"/>
                </a:solidFill>
              </a:rPr>
              <a:t>il 4,9% </a:t>
            </a:r>
            <a:r>
              <a:rPr lang="it-IT" sz="1600" dirty="0">
                <a:solidFill>
                  <a:srgbClr val="000000"/>
                </a:solidFill>
              </a:rPr>
              <a:t>della CMTO) </a:t>
            </a:r>
            <a:endParaRPr lang="it-IT" sz="1600" dirty="0">
              <a:solidFill>
                <a:srgbClr val="FFFFFF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10099029" y="566276"/>
            <a:ext cx="1569741" cy="88274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Peso % su tot CMTO: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9867900" y="2679700"/>
            <a:ext cx="2032000" cy="81030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</a:rPr>
              <a:t>9.187 imprese individuali (</a:t>
            </a:r>
            <a:r>
              <a:rPr lang="it-IT" sz="1600" b="1" dirty="0">
                <a:solidFill>
                  <a:srgbClr val="000000"/>
                </a:solidFill>
              </a:rPr>
              <a:t>il 7,9% </a:t>
            </a:r>
            <a:r>
              <a:rPr lang="it-IT" sz="1600" dirty="0">
                <a:solidFill>
                  <a:srgbClr val="000000"/>
                </a:solidFill>
              </a:rPr>
              <a:t>della CMTO) </a:t>
            </a:r>
            <a:endParaRPr lang="it-IT" sz="1600" dirty="0">
              <a:solidFill>
                <a:srgbClr val="FFFFFF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9867900" y="3741261"/>
            <a:ext cx="2032000" cy="8789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</a:rPr>
              <a:t>2.999 società di persone (</a:t>
            </a:r>
            <a:r>
              <a:rPr lang="it-IT" sz="1600" b="1" dirty="0">
                <a:solidFill>
                  <a:srgbClr val="000000"/>
                </a:solidFill>
              </a:rPr>
              <a:t>il 5,8% </a:t>
            </a:r>
            <a:r>
              <a:rPr lang="it-IT" sz="1600" dirty="0">
                <a:solidFill>
                  <a:srgbClr val="000000"/>
                </a:solidFill>
              </a:rPr>
              <a:t>della CMTO) </a:t>
            </a:r>
            <a:endParaRPr lang="it-IT" sz="1600" dirty="0">
              <a:solidFill>
                <a:srgbClr val="FFFFFF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9867900" y="4871510"/>
            <a:ext cx="2032000" cy="91969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</a:rPr>
              <a:t>1.563 società di capitale (</a:t>
            </a:r>
            <a:r>
              <a:rPr lang="it-IT" sz="1600" b="1" dirty="0">
                <a:solidFill>
                  <a:srgbClr val="000000"/>
                </a:solidFill>
              </a:rPr>
              <a:t>il 3,3% </a:t>
            </a:r>
            <a:r>
              <a:rPr lang="it-IT" sz="1600" dirty="0">
                <a:solidFill>
                  <a:srgbClr val="000000"/>
                </a:solidFill>
              </a:rPr>
              <a:t>della CMTO)</a:t>
            </a:r>
            <a:endParaRPr lang="it-IT" sz="1600" dirty="0">
              <a:solidFill>
                <a:srgbClr val="FFFFFF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-585713" y="198943"/>
            <a:ext cx="7481813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</p:spTree>
    <p:extLst>
      <p:ext uri="{BB962C8B-B14F-4D97-AF65-F5344CB8AC3E}">
        <p14:creationId xmlns:p14="http://schemas.microsoft.com/office/powerpoint/2010/main" val="279726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-513205" y="191294"/>
            <a:ext cx="7416824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1117600" y="4897051"/>
            <a:ext cx="9804400" cy="1503749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000000"/>
                </a:solidFill>
              </a:rPr>
              <a:t>Bacino di riferimento di 47 comuni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Corrispondenti all’area di attività del CPE - Consorzio Pinerolo Energia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(45 comuni della zona omogenea di Pinerolo+ None e Volvera)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05366" y="993454"/>
            <a:ext cx="87991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2078038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87513" indent="-647700" defTabSz="2078038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95563" indent="-517525" defTabSz="2078038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35375" indent="-519113" defTabSz="2078038">
              <a:spcBef>
                <a:spcPct val="20000"/>
              </a:spcBef>
              <a:buChar char="–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72013" indent="-517525" defTabSz="2078038">
              <a:spcBef>
                <a:spcPct val="20000"/>
              </a:spcBef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292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864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436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5008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Popolazione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469900" y="1006729"/>
            <a:ext cx="1016000" cy="5715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469900" y="1846120"/>
            <a:ext cx="1016000" cy="5715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05366" y="1835752"/>
            <a:ext cx="87991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2078038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87513" indent="-647700" defTabSz="2078038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95563" indent="-517525" defTabSz="2078038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35375" indent="-519113" defTabSz="2078038">
              <a:spcBef>
                <a:spcPct val="20000"/>
              </a:spcBef>
              <a:buChar char="–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72013" indent="-517525" defTabSz="2078038">
              <a:spcBef>
                <a:spcPct val="20000"/>
              </a:spcBef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292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864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436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5008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Imprese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05366" y="2736248"/>
            <a:ext cx="87991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2078038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87513" indent="-647700" defTabSz="2078038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95563" indent="-517525" defTabSz="2078038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35375" indent="-519113" defTabSz="2078038">
              <a:spcBef>
                <a:spcPct val="20000"/>
              </a:spcBef>
              <a:buChar char="–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72013" indent="-517525" defTabSz="2078038">
              <a:spcBef>
                <a:spcPct val="20000"/>
              </a:spcBef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292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864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436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5008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sul mercato del lavoro locale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469900" y="2785942"/>
            <a:ext cx="1016000" cy="5715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469900" y="3680145"/>
            <a:ext cx="1016000" cy="5715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805366" y="3594722"/>
            <a:ext cx="9802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2078038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87513" indent="-647700" defTabSz="2078038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95563" indent="-517525" defTabSz="2078038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35375" indent="-519113" defTabSz="2078038">
              <a:spcBef>
                <a:spcPct val="20000"/>
              </a:spcBef>
              <a:buChar char="–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72013" indent="-517525" defTabSz="2078038">
              <a:spcBef>
                <a:spcPct val="20000"/>
              </a:spcBef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292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864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436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500813" indent="-517525" defTabSz="207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 previsionali </a:t>
            </a:r>
            <a:r>
              <a:rPr lang="it-IT" sz="32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Excelsior</a:t>
            </a:r>
            <a:r>
              <a:rPr lang="it-IT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(CPI Pinerolo) </a:t>
            </a:r>
          </a:p>
        </p:txBody>
      </p:sp>
    </p:spTree>
    <p:extLst>
      <p:ext uri="{BB962C8B-B14F-4D97-AF65-F5344CB8AC3E}">
        <p14:creationId xmlns:p14="http://schemas.microsoft.com/office/powerpoint/2010/main" val="2132012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>
          <a:xfrm>
            <a:off x="-275968" y="646056"/>
            <a:ext cx="6905367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componenti imprenditoriali. Anni 2011, 2015 e 2020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43916" y="6452009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608666"/>
              </p:ext>
            </p:extLst>
          </p:nvPr>
        </p:nvGraphicFramePr>
        <p:xfrm>
          <a:off x="-275968" y="368300"/>
          <a:ext cx="8975467" cy="580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-1046105" y="198943"/>
            <a:ext cx="8165012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8437861" y="397099"/>
            <a:ext cx="3233439" cy="1790699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Imprese giovanili: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00"/>
                </a:solidFill>
              </a:rPr>
              <a:t>Il 9,5% </a:t>
            </a:r>
            <a:r>
              <a:rPr lang="it-IT" dirty="0">
                <a:solidFill>
                  <a:srgbClr val="000000"/>
                </a:solidFill>
              </a:rPr>
              <a:t>delle imprese del </a:t>
            </a:r>
            <a:r>
              <a:rPr lang="it-IT" dirty="0" smtClean="0">
                <a:solidFill>
                  <a:srgbClr val="000000"/>
                </a:solidFill>
              </a:rPr>
              <a:t>pinerolese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FF0000"/>
                </a:solidFill>
              </a:rPr>
              <a:t>(-573 unità rispetto al 2011)</a:t>
            </a:r>
            <a:endParaRPr lang="it-IT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Il 6,4% delle imprese giovanili della </a:t>
            </a:r>
            <a:r>
              <a:rPr lang="it-IT" dirty="0" err="1">
                <a:solidFill>
                  <a:srgbClr val="000000"/>
                </a:solidFill>
              </a:rPr>
              <a:t>CMTo</a:t>
            </a:r>
            <a:r>
              <a:rPr lang="it-IT" dirty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8475961" y="2536294"/>
            <a:ext cx="3195339" cy="176246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Imprese femminili: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00"/>
                </a:solidFill>
              </a:rPr>
              <a:t>Il 22,4% </a:t>
            </a:r>
            <a:r>
              <a:rPr lang="it-IT" dirty="0">
                <a:solidFill>
                  <a:srgbClr val="000000"/>
                </a:solidFill>
              </a:rPr>
              <a:t>delle imprese del pinerolese</a:t>
            </a:r>
            <a:r>
              <a:rPr lang="it-IT" dirty="0" smtClean="0">
                <a:solidFill>
                  <a:srgbClr val="000000"/>
                </a:solidFill>
              </a:rPr>
              <a:t>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FF0000"/>
                </a:solidFill>
              </a:rPr>
              <a:t>(-458 unità)</a:t>
            </a:r>
            <a:endParaRPr lang="it-IT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Il 6,4% delle imprese femminili della </a:t>
            </a:r>
            <a:r>
              <a:rPr lang="it-IT" dirty="0" err="1">
                <a:solidFill>
                  <a:srgbClr val="000000"/>
                </a:solidFill>
              </a:rPr>
              <a:t>CMTo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8488661" y="4647253"/>
            <a:ext cx="3182639" cy="176246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Imprese straniere: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00"/>
                </a:solidFill>
              </a:rPr>
              <a:t>Il 6,4% </a:t>
            </a:r>
            <a:r>
              <a:rPr lang="it-IT" dirty="0">
                <a:solidFill>
                  <a:srgbClr val="000000"/>
                </a:solidFill>
              </a:rPr>
              <a:t>delle imprese del pinerolese</a:t>
            </a:r>
            <a:r>
              <a:rPr lang="it-IT" dirty="0" smtClean="0">
                <a:solidFill>
                  <a:srgbClr val="000000"/>
                </a:solidFill>
              </a:rPr>
              <a:t>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FF0000"/>
                </a:solidFill>
              </a:rPr>
              <a:t>(+88 </a:t>
            </a:r>
            <a:r>
              <a:rPr lang="it-IT" dirty="0">
                <a:solidFill>
                  <a:srgbClr val="FF0000"/>
                </a:solidFill>
              </a:rPr>
              <a:t>unità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lang="it-IT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Il 3,2% delle imprese straniere della </a:t>
            </a:r>
            <a:r>
              <a:rPr lang="it-IT" dirty="0" err="1">
                <a:solidFill>
                  <a:srgbClr val="000000"/>
                </a:solidFill>
              </a:rPr>
              <a:t>CMTo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4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917638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3" y="650220"/>
            <a:ext cx="738297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Incidenza imprese femminili. </a:t>
            </a:r>
          </a:p>
        </p:txBody>
      </p:sp>
      <p:sp>
        <p:nvSpPr>
          <p:cNvPr id="11" name="CasellaDiTesto 7"/>
          <p:cNvSpPr txBox="1"/>
          <p:nvPr/>
        </p:nvSpPr>
        <p:spPr>
          <a:xfrm>
            <a:off x="671639" y="6397193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020802" y="1596349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864802" y="1596349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96" y="1277911"/>
            <a:ext cx="6120000" cy="501445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" y="1381557"/>
            <a:ext cx="6120000" cy="48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97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917638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3" y="650220"/>
            <a:ext cx="738297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Incidenza imprese straniere. </a:t>
            </a:r>
          </a:p>
        </p:txBody>
      </p:sp>
      <p:sp>
        <p:nvSpPr>
          <p:cNvPr id="11" name="CasellaDiTesto 7"/>
          <p:cNvSpPr txBox="1"/>
          <p:nvPr/>
        </p:nvSpPr>
        <p:spPr>
          <a:xfrm>
            <a:off x="671639" y="6397193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020802" y="1596349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864802" y="1596349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01" y="1240037"/>
            <a:ext cx="6120000" cy="501445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" y="1343682"/>
            <a:ext cx="6120000" cy="48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10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917638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3" y="650220"/>
            <a:ext cx="738297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Incidenza imprese giovanili. </a:t>
            </a:r>
          </a:p>
        </p:txBody>
      </p:sp>
      <p:sp>
        <p:nvSpPr>
          <p:cNvPr id="11" name="CasellaDiTesto 7"/>
          <p:cNvSpPr txBox="1"/>
          <p:nvPr/>
        </p:nvSpPr>
        <p:spPr>
          <a:xfrm>
            <a:off x="671639" y="6397193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020802" y="1596349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864802" y="1596349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24" y="1343811"/>
            <a:ext cx="6120000" cy="501445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" y="1590032"/>
            <a:ext cx="6120000" cy="48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66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631611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8" y="646056"/>
            <a:ext cx="6841867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SULL’ATTIVAZIONE DI NUOVI RAPPORTI DI LAVORO: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1663696" y="4383620"/>
            <a:ext cx="8178801" cy="164857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it-IT" sz="2000" b="1" dirty="0">
              <a:solidFill>
                <a:schemeClr val="tx1"/>
              </a:solidFill>
            </a:endParaRPr>
          </a:p>
          <a:p>
            <a:pPr lvl="0"/>
            <a:r>
              <a:rPr lang="it-IT" sz="2000" b="1" dirty="0">
                <a:solidFill>
                  <a:schemeClr val="tx1"/>
                </a:solidFill>
              </a:rPr>
              <a:t>14.275 rapporti di lavoro</a:t>
            </a:r>
            <a:r>
              <a:rPr lang="it-IT" sz="2000" dirty="0">
                <a:solidFill>
                  <a:schemeClr val="tx1"/>
                </a:solidFill>
              </a:rPr>
              <a:t> complessivi</a:t>
            </a:r>
          </a:p>
          <a:p>
            <a:pPr lvl="0"/>
            <a:r>
              <a:rPr lang="it-IT" sz="2000" b="1" dirty="0">
                <a:solidFill>
                  <a:schemeClr val="tx1"/>
                </a:solidFill>
              </a:rPr>
              <a:t>11.275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b="1" dirty="0">
                <a:solidFill>
                  <a:schemeClr val="tx1"/>
                </a:solidFill>
              </a:rPr>
              <a:t>persone fisiche che hanno stipulato nuovi contratti</a:t>
            </a:r>
            <a:r>
              <a:rPr lang="it-IT" sz="2000" dirty="0">
                <a:solidFill>
                  <a:schemeClr val="tx1"/>
                </a:solidFill>
              </a:rPr>
              <a:t> (lavoratori)</a:t>
            </a:r>
          </a:p>
          <a:p>
            <a:r>
              <a:rPr lang="it-IT" sz="2000" b="1" dirty="0">
                <a:solidFill>
                  <a:schemeClr val="tx1"/>
                </a:solidFill>
              </a:rPr>
              <a:t>2.458 localizzazioni d’impresa </a:t>
            </a:r>
            <a:r>
              <a:rPr lang="it-IT" sz="2000" dirty="0">
                <a:solidFill>
                  <a:schemeClr val="tx1"/>
                </a:solidFill>
              </a:rPr>
              <a:t>che hanno attivato nuovi contratti</a:t>
            </a:r>
          </a:p>
          <a:p>
            <a:pPr lvl="0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278683" y="1482156"/>
            <a:ext cx="5414473" cy="200723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chemeClr val="tx1"/>
                </a:solidFill>
              </a:rPr>
              <a:t>Elenco anagrafico delle localizzazioni* (sedi d’impresa e unità locali) attive sul territorio oggetto di analisi (CCIAA – </a:t>
            </a:r>
            <a:r>
              <a:rPr lang="it-IT" sz="2400" dirty="0" err="1">
                <a:solidFill>
                  <a:schemeClr val="tx1"/>
                </a:solidFill>
              </a:rPr>
              <a:t>InfoCamere</a:t>
            </a:r>
            <a:r>
              <a:rPr lang="it-IT" sz="2400" dirty="0">
                <a:solidFill>
                  <a:schemeClr val="tx1"/>
                </a:solidFill>
              </a:rPr>
              <a:t>)</a:t>
            </a:r>
            <a:endParaRPr lang="it-IT" sz="2200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44500" y="6116499"/>
            <a:ext cx="1021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</a:rPr>
              <a:t>* Estrazione dati dalla Banca Dati Ulisse - </a:t>
            </a:r>
            <a:r>
              <a:rPr lang="it-IT" sz="1200" dirty="0" err="1">
                <a:solidFill>
                  <a:srgbClr val="000000"/>
                </a:solidFill>
              </a:rPr>
              <a:t>InfoCamere</a:t>
            </a:r>
            <a:endParaRPr lang="it-IT" sz="1200" dirty="0">
              <a:solidFill>
                <a:srgbClr val="FFFFFF"/>
              </a:solidFill>
            </a:endParaRPr>
          </a:p>
        </p:txBody>
      </p:sp>
      <p:sp>
        <p:nvSpPr>
          <p:cNvPr id="11" name="CasellaDiTesto 7"/>
          <p:cNvSpPr txBox="1"/>
          <p:nvPr/>
        </p:nvSpPr>
        <p:spPr>
          <a:xfrm>
            <a:off x="444500" y="6393498"/>
            <a:ext cx="6375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SILP/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5938285" y="1511219"/>
            <a:ext cx="5690343" cy="200723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chemeClr val="tx1"/>
                </a:solidFill>
              </a:rPr>
              <a:t>Insieme generale dei rapporti di lavoro attivati con luogo di lavoro nel bacino di riferimento (APL – SILP)</a:t>
            </a:r>
            <a:endParaRPr lang="it-IT" sz="2200" dirty="0">
              <a:solidFill>
                <a:schemeClr val="tx1"/>
              </a:solidFill>
            </a:endParaRPr>
          </a:p>
        </p:txBody>
      </p:sp>
      <p:sp>
        <p:nvSpPr>
          <p:cNvPr id="18" name="Freccia in giù 17"/>
          <p:cNvSpPr/>
          <p:nvPr/>
        </p:nvSpPr>
        <p:spPr>
          <a:xfrm>
            <a:off x="5306682" y="3514301"/>
            <a:ext cx="892831" cy="7256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8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631611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8" y="646056"/>
            <a:ext cx="6841867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SULL’ATTIVAZIONE DI NUOVI RAPPORTI DI LAVORO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1526770" y="1423041"/>
            <a:ext cx="3724301" cy="7662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Su </a:t>
            </a:r>
            <a:r>
              <a:rPr lang="it-IT" sz="2200" b="1" dirty="0">
                <a:solidFill>
                  <a:srgbClr val="000000"/>
                </a:solidFill>
              </a:rPr>
              <a:t>15.635 localizzazioni </a:t>
            </a:r>
            <a:r>
              <a:rPr lang="it-IT" sz="2200" dirty="0">
                <a:solidFill>
                  <a:srgbClr val="000000"/>
                </a:solidFill>
              </a:rPr>
              <a:t>attive* nel 2020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7639813" y="2126582"/>
            <a:ext cx="3341446" cy="80671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>
                <a:solidFill>
                  <a:srgbClr val="000000"/>
                </a:solidFill>
              </a:rPr>
              <a:t>1.482 sedi d’impresa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(il 60,3% del totale)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437157" y="2813384"/>
            <a:ext cx="5940531" cy="11836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>
                <a:solidFill>
                  <a:srgbClr val="000000"/>
                </a:solidFill>
              </a:rPr>
              <a:t>2.458 </a:t>
            </a:r>
            <a:r>
              <a:rPr lang="it-IT" sz="2200" dirty="0">
                <a:solidFill>
                  <a:srgbClr val="000000"/>
                </a:solidFill>
              </a:rPr>
              <a:t>hanno attivato nuovi rapporti di lavoro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(il 15,7% della popolazione di imprese attive)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44500" y="6116499"/>
            <a:ext cx="1021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</a:rPr>
              <a:t>* Estrazione dati dalla Banca Dati Ulisse - </a:t>
            </a:r>
            <a:r>
              <a:rPr lang="it-IT" sz="1200" dirty="0" err="1">
                <a:solidFill>
                  <a:srgbClr val="000000"/>
                </a:solidFill>
              </a:rPr>
              <a:t>InfoCamere</a:t>
            </a:r>
            <a:endParaRPr lang="it-IT" sz="1200" dirty="0">
              <a:solidFill>
                <a:srgbClr val="FFFFFF"/>
              </a:solidFill>
            </a:endParaRPr>
          </a:p>
        </p:txBody>
      </p:sp>
      <p:sp>
        <p:nvSpPr>
          <p:cNvPr id="11" name="CasellaDiTesto 7"/>
          <p:cNvSpPr txBox="1"/>
          <p:nvPr/>
        </p:nvSpPr>
        <p:spPr>
          <a:xfrm>
            <a:off x="444500" y="6423799"/>
            <a:ext cx="6375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e APL su dati SILP/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7639813" y="3854213"/>
            <a:ext cx="3341446" cy="80671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>
                <a:solidFill>
                  <a:srgbClr val="000000"/>
                </a:solidFill>
              </a:rPr>
              <a:t>976 unità locali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(il 39,7% del totale)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543750" y="4580818"/>
            <a:ext cx="5690343" cy="105359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Con </a:t>
            </a:r>
            <a:r>
              <a:rPr lang="it-IT" sz="2200" b="1" dirty="0">
                <a:solidFill>
                  <a:srgbClr val="000000"/>
                </a:solidFill>
              </a:rPr>
              <a:t>9.559 nuovi rapporti di lavoro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(il 67% dei nuovi </a:t>
            </a:r>
            <a:r>
              <a:rPr lang="it-IT" sz="2200" dirty="0" err="1">
                <a:solidFill>
                  <a:srgbClr val="000000"/>
                </a:solidFill>
              </a:rPr>
              <a:t>RdL</a:t>
            </a:r>
            <a:r>
              <a:rPr lang="it-IT" sz="2200" dirty="0">
                <a:solidFill>
                  <a:srgbClr val="000000"/>
                </a:solidFill>
              </a:rPr>
              <a:t> nel 2020)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3162293" y="2321981"/>
            <a:ext cx="490258" cy="41681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8" name="Freccia in giù 17"/>
          <p:cNvSpPr/>
          <p:nvPr/>
        </p:nvSpPr>
        <p:spPr>
          <a:xfrm>
            <a:off x="3143793" y="4076357"/>
            <a:ext cx="490258" cy="41681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Parentesi graffa aperta 3"/>
          <p:cNvSpPr/>
          <p:nvPr/>
        </p:nvSpPr>
        <p:spPr>
          <a:xfrm>
            <a:off x="6664755" y="1600334"/>
            <a:ext cx="951474" cy="3619500"/>
          </a:xfrm>
          <a:prstGeom prst="leftBrace">
            <a:avLst>
              <a:gd name="adj1" fmla="val 8333"/>
              <a:gd name="adj2" fmla="val 5070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31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0841" y="75831"/>
            <a:ext cx="7631611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70" y="522944"/>
            <a:ext cx="6841867" cy="3826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SULL’ATTIVAZIONE DI NUOVI RAPPORTI DI LAVORO</a:t>
            </a:r>
          </a:p>
        </p:txBody>
      </p:sp>
      <p:sp>
        <p:nvSpPr>
          <p:cNvPr id="14" name="CasellaDiTesto 7"/>
          <p:cNvSpPr txBox="1"/>
          <p:nvPr/>
        </p:nvSpPr>
        <p:spPr>
          <a:xfrm>
            <a:off x="1066797" y="6496655"/>
            <a:ext cx="6375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SILP/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32353"/>
              </p:ext>
            </p:extLst>
          </p:nvPr>
        </p:nvGraphicFramePr>
        <p:xfrm>
          <a:off x="1168399" y="1015950"/>
          <a:ext cx="9321801" cy="5506105"/>
        </p:xfrm>
        <a:graphic>
          <a:graphicData uri="http://schemas.openxmlformats.org/drawingml/2006/table">
            <a:tbl>
              <a:tblPr/>
              <a:tblGrid>
                <a:gridCol w="2354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7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19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02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85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84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58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 con nuovi RdL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 con nuovi RdL/Loc TOT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 con nuovi RdL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 con nuovi RdL/Loc TOT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AIRASCA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PINEROLO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ANGROGNA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PISCINA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BIBIANA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POMARETTO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BOBBIO PELLICE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BRICHERASIO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PRAGELATO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BURIASCO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PRALI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CAMPIGLIONE FENILE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PRAMOLLO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CANTALUPA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PRAROSTINO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CAVOUR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ROLETTO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CERCENASCO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RORA'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CUMIANA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ROURE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FENESTRELLE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SALZA DI PINEROLO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FROSSASCO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GERMANO CHISONE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GARZIGLIANA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PIETRO VAL LEMINA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INVERSO PINASCA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SECONDO DI PINEROLO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LUSERNA SAN GIOVANNI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SCALENGHE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LUSERNETTA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TORRE PELLICE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MACELLO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USSEAUX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MASSELLO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VIGONE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VILLAFRANCA PIEMONTE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OSASCO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VILLAR PELLICE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PEROSA ARGENTINA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VILLAR PEROSA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PERRERO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VOLVERA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PINASCA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2.458  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32353"/>
              </p:ext>
            </p:extLst>
          </p:nvPr>
        </p:nvGraphicFramePr>
        <p:xfrm>
          <a:off x="1168399" y="990550"/>
          <a:ext cx="9321801" cy="5506105"/>
        </p:xfrm>
        <a:graphic>
          <a:graphicData uri="http://schemas.openxmlformats.org/drawingml/2006/table">
            <a:tbl>
              <a:tblPr/>
              <a:tblGrid>
                <a:gridCol w="2354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7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19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02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85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84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58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 con nuovi RdL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 con nuovi RdL/Loc TOT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 con nuovi RdL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 con nuovi RdL/Loc TOT</a:t>
                      </a:r>
                    </a:p>
                  </a:txBody>
                  <a:tcPr marL="8704" marR="8704" marT="8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AIRASCA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PINEROLO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ANGROGNA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PISCINA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BIBIANA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POMARETTO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BOBBIO PELLICE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BRICHERASIO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PRAGELATO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BURIASCO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PRALI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CAMPIGLIONE FENILE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PRAMOLLO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CANTALUPA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PRAROSTINO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CAVOUR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ROLETTO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CERCENASCO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RORA'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CUMIANA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ROURE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FENESTRELLE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SALZA DI PINEROLO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FROSSASCO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GERMANO CHISONE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GARZIGLIANA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PIETRO VAL LEMINA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INVERSO PINASCA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SECONDO DI PINEROLO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LUSERNA SAN GIOVANNI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SCALENGHE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LUSERNETTA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TORRE PELLICE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MACELLO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USSEAUX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MASSELLO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VIGONE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VILLAFRANCA PIEMONTE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OSASCO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VILLAR PELLICE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PEROSA ARGENTINA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VILLAR PEROSA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PERRERO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VOLVERA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PINASCA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2.458   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089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631611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8" y="646056"/>
            <a:ext cx="6841867" cy="611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SULL’ATTIVAZIONE DI NUOVI RAPPORTI DI LAVORO: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MACRO SETTORI DI ATTIVITA’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6959599" y="646056"/>
            <a:ext cx="4527823" cy="68273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rgbClr val="000000"/>
                </a:solidFill>
              </a:rPr>
              <a:t>2.458 localizzazioni con nuovi </a:t>
            </a:r>
            <a:r>
              <a:rPr lang="it-IT" sz="2000" dirty="0" err="1">
                <a:solidFill>
                  <a:srgbClr val="000000"/>
                </a:solidFill>
              </a:rPr>
              <a:t>RdL</a:t>
            </a:r>
            <a:r>
              <a:rPr lang="it-IT" sz="2000" dirty="0">
                <a:solidFill>
                  <a:srgbClr val="000000"/>
                </a:solidFill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>
                <a:solidFill>
                  <a:srgbClr val="000000"/>
                </a:solidFill>
              </a:rPr>
              <a:t>Distribuzione % per settori</a:t>
            </a:r>
          </a:p>
        </p:txBody>
      </p:sp>
      <p:sp>
        <p:nvSpPr>
          <p:cNvPr id="14" name="CasellaDiTesto 7"/>
          <p:cNvSpPr txBox="1"/>
          <p:nvPr/>
        </p:nvSpPr>
        <p:spPr>
          <a:xfrm>
            <a:off x="0" y="6423799"/>
            <a:ext cx="6375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SILP/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233033"/>
              </p:ext>
            </p:extLst>
          </p:nvPr>
        </p:nvGraphicFramePr>
        <p:xfrm>
          <a:off x="1092200" y="1430387"/>
          <a:ext cx="10566400" cy="509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40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631611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8" y="646056"/>
            <a:ext cx="6841867" cy="611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SULL’ATTIVAZIONE DI NUOVI RAPPORTI DI LAVORO: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MERCATO DEL LAVORO LOCALE</a:t>
            </a:r>
          </a:p>
        </p:txBody>
      </p:sp>
      <p:sp>
        <p:nvSpPr>
          <p:cNvPr id="14" name="CasellaDiTesto 7"/>
          <p:cNvSpPr txBox="1"/>
          <p:nvPr/>
        </p:nvSpPr>
        <p:spPr>
          <a:xfrm>
            <a:off x="720725" y="6315293"/>
            <a:ext cx="6375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APL su dati SILP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720725" y="2109656"/>
            <a:ext cx="4905377" cy="131934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totalità dei soggetti che hanno stipulato nuovi contratti di lavoro nel 2020: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2.843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720725" y="4211245"/>
            <a:ext cx="4905377" cy="150487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totalità dei nuovi rapporti di lavoro localizzati nel territorio e nel 2020 per tutti</a:t>
            </a: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soggetti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14.275</a:t>
            </a:r>
          </a:p>
        </p:txBody>
      </p:sp>
      <p:graphicFrame>
        <p:nvGraphicFramePr>
          <p:cNvPr id="16" name="Tabella 15">
            <a:extLst>
              <a:ext uri="{FF2B5EF4-FFF2-40B4-BE49-F238E27FC236}">
                <a16:creationId xmlns="" xmlns:a16="http://schemas.microsoft.com/office/drawing/2014/main" id="{87F039BD-3012-406E-96D7-47EFF0EDB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52996"/>
              </p:ext>
            </p:extLst>
          </p:nvPr>
        </p:nvGraphicFramePr>
        <p:xfrm>
          <a:off x="6565899" y="1488695"/>
          <a:ext cx="5104661" cy="2491154"/>
        </p:xfrm>
        <a:graphic>
          <a:graphicData uri="http://schemas.openxmlformats.org/drawingml/2006/table">
            <a:tbl>
              <a:tblPr/>
              <a:tblGrid>
                <a:gridCol w="3101976">
                  <a:extLst>
                    <a:ext uri="{9D8B030D-6E8A-4147-A177-3AD203B41FA5}">
                      <a16:colId xmlns="" xmlns:a16="http://schemas.microsoft.com/office/drawing/2014/main" val="3925162414"/>
                    </a:ext>
                  </a:extLst>
                </a:gridCol>
                <a:gridCol w="1266825">
                  <a:extLst>
                    <a:ext uri="{9D8B030D-6E8A-4147-A177-3AD203B41FA5}">
                      <a16:colId xmlns="" xmlns:a16="http://schemas.microsoft.com/office/drawing/2014/main" val="988193202"/>
                    </a:ext>
                  </a:extLst>
                </a:gridCol>
                <a:gridCol w="735860">
                  <a:extLst>
                    <a:ext uri="{9D8B030D-6E8A-4147-A177-3AD203B41FA5}">
                      <a16:colId xmlns="" xmlns:a16="http://schemas.microsoft.com/office/drawing/2014/main" val="715340237"/>
                    </a:ext>
                  </a:extLst>
                </a:gridCol>
              </a:tblGrid>
              <a:tr h="511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 Lavoro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N° contratti di lavoro attivati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FTE*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6009896"/>
                  </a:ext>
                </a:extLst>
              </a:tr>
              <a:tr h="243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fontAlgn="b"/>
                      <a:r>
                        <a:rPr lang="it-IT" sz="1200" u="none" strike="noStrike" dirty="0">
                          <a:effectLst/>
                        </a:rPr>
                        <a:t>Apprendistato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498,1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3567489"/>
                  </a:ext>
                </a:extLst>
              </a:tr>
              <a:tr h="228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fontAlgn="b"/>
                      <a:r>
                        <a:rPr lang="it-IT" sz="1200" u="none" strike="noStrike" dirty="0">
                          <a:effectLst/>
                        </a:rPr>
                        <a:t>Lavoro Subordinato TI (Tempo Indeterminato)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1.561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1.244,2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4967819"/>
                  </a:ext>
                </a:extLst>
              </a:tr>
              <a:tr h="239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fontAlgn="b"/>
                      <a:r>
                        <a:rPr lang="it-IT" sz="1200" u="none" strike="noStrike" dirty="0">
                          <a:effectLst/>
                        </a:rPr>
                        <a:t>Lavoro Subordinato TD (Tempo Determinato)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8.109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2.700,2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1255728"/>
                  </a:ext>
                </a:extLst>
              </a:tr>
              <a:tr h="243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fontAlgn="b"/>
                      <a:r>
                        <a:rPr lang="it-IT" sz="1200" u="none" strike="noStrike" dirty="0">
                          <a:effectLst/>
                        </a:rPr>
                        <a:t>Somministrazione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418,9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3353758"/>
                  </a:ext>
                </a:extLst>
              </a:tr>
              <a:tr h="243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fontAlgn="b"/>
                      <a:r>
                        <a:rPr lang="it-IT" sz="1200" u="none" strike="noStrike" dirty="0">
                          <a:effectLst/>
                        </a:rPr>
                        <a:t>Contratto Lavoro Domestico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428,9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1620352"/>
                  </a:ext>
                </a:extLst>
              </a:tr>
              <a:tr h="243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fontAlgn="b"/>
                      <a:r>
                        <a:rPr lang="it-IT" sz="1200" u="none" strike="noStrike" dirty="0">
                          <a:effectLst/>
                        </a:rPr>
                        <a:t>Lavoro Intermittente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271,2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6242141"/>
                  </a:ext>
                </a:extLst>
              </a:tr>
              <a:tr h="243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fontAlgn="b"/>
                      <a:r>
                        <a:rPr lang="it-IT" sz="1200" u="none" strike="noStrike" dirty="0">
                          <a:effectLst/>
                        </a:rPr>
                        <a:t>Altri Contratti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112,0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3577637"/>
                  </a:ext>
                </a:extLst>
              </a:tr>
              <a:tr h="296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fontAlgn="b"/>
                      <a:r>
                        <a:rPr lang="it-IT" sz="1200" b="1" u="none" strike="noStrike" dirty="0">
                          <a:effectLst/>
                        </a:rPr>
                        <a:t>Totale complessivo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5.673,6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2065203"/>
                  </a:ext>
                </a:extLst>
              </a:tr>
            </a:tbl>
          </a:graphicData>
        </a:graphic>
      </p:graphicFrame>
      <p:graphicFrame>
        <p:nvGraphicFramePr>
          <p:cNvPr id="17" name="Tabella 16">
            <a:extLst>
              <a:ext uri="{FF2B5EF4-FFF2-40B4-BE49-F238E27FC236}">
                <a16:creationId xmlns="" xmlns:a16="http://schemas.microsoft.com/office/drawing/2014/main" id="{E6B2CFA4-9ABD-4BCA-A015-E63632E9A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9287"/>
              </p:ext>
            </p:extLst>
          </p:nvPr>
        </p:nvGraphicFramePr>
        <p:xfrm>
          <a:off x="6565899" y="4297697"/>
          <a:ext cx="5104661" cy="1592500"/>
        </p:xfrm>
        <a:graphic>
          <a:graphicData uri="http://schemas.openxmlformats.org/drawingml/2006/table">
            <a:tbl>
              <a:tblPr/>
              <a:tblGrid>
                <a:gridCol w="3101976">
                  <a:extLst>
                    <a:ext uri="{9D8B030D-6E8A-4147-A177-3AD203B41FA5}">
                      <a16:colId xmlns="" xmlns:a16="http://schemas.microsoft.com/office/drawing/2014/main" val="1207383415"/>
                    </a:ext>
                  </a:extLst>
                </a:gridCol>
                <a:gridCol w="1255256">
                  <a:extLst>
                    <a:ext uri="{9D8B030D-6E8A-4147-A177-3AD203B41FA5}">
                      <a16:colId xmlns="" xmlns:a16="http://schemas.microsoft.com/office/drawing/2014/main" val="1979614671"/>
                    </a:ext>
                  </a:extLst>
                </a:gridCol>
                <a:gridCol w="747429">
                  <a:extLst>
                    <a:ext uri="{9D8B030D-6E8A-4147-A177-3AD203B41FA5}">
                      <a16:colId xmlns="" xmlns:a16="http://schemas.microsoft.com/office/drawing/2014/main" val="2335106304"/>
                    </a:ext>
                  </a:extLst>
                </a:gridCol>
              </a:tblGrid>
              <a:tr h="48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Qualifica di ingresso nella professione</a:t>
                      </a:r>
                    </a:p>
                  </a:txBody>
                  <a:tcPr marL="18288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 contratti di lavoro attivati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FTE*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3641189"/>
                  </a:ext>
                </a:extLst>
              </a:tr>
              <a:tr h="230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Alta</a:t>
                      </a:r>
                    </a:p>
                  </a:txBody>
                  <a:tcPr marL="18288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1" algn="r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3.127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1" algn="r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1.435,9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476972"/>
                  </a:ext>
                </a:extLst>
              </a:tr>
              <a:tr h="275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</a:t>
                      </a:r>
                    </a:p>
                  </a:txBody>
                  <a:tcPr marL="18288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1" algn="r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5.766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1" algn="r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2.377,9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42534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Bassa</a:t>
                      </a:r>
                    </a:p>
                  </a:txBody>
                  <a:tcPr marL="18288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1" algn="r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5.382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1" algn="r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1.859,8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1076145"/>
                  </a:ext>
                </a:extLst>
              </a:tr>
              <a:tr h="285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Totale complessivo</a:t>
                      </a:r>
                    </a:p>
                  </a:txBody>
                  <a:tcPr marL="18288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14.275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000" lvl="1" algn="l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5.673,6</a:t>
                      </a:r>
                    </a:p>
                  </a:txBody>
                  <a:tcPr marL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0773523"/>
                  </a:ext>
                </a:extLst>
              </a:tr>
            </a:tbl>
          </a:graphicData>
        </a:graphic>
      </p:graphicFrame>
      <p:sp>
        <p:nvSpPr>
          <p:cNvPr id="18" name="CasellaDiTesto 7">
            <a:extLst>
              <a:ext uri="{FF2B5EF4-FFF2-40B4-BE49-F238E27FC236}">
                <a16:creationId xmlns="" xmlns:a16="http://schemas.microsoft.com/office/drawing/2014/main" id="{4C979705-1BBF-45D5-99E6-AA5DD769FFE2}"/>
              </a:ext>
            </a:extLst>
          </p:cNvPr>
          <p:cNvSpPr txBox="1"/>
          <p:nvPr/>
        </p:nvSpPr>
        <p:spPr>
          <a:xfrm>
            <a:off x="6565898" y="6115238"/>
            <a:ext cx="5104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it-IT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FTE F</a:t>
            </a: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ull </a:t>
            </a:r>
            <a:r>
              <a:rPr lang="it-IT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ime </a:t>
            </a:r>
            <a:r>
              <a:rPr lang="it-IT" sz="1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quivalent</a:t>
            </a: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indicatore del tempo di lavoro rapportato a un tempo pieno determinato 365 giorni o indeterminato</a:t>
            </a:r>
          </a:p>
        </p:txBody>
      </p:sp>
    </p:spTree>
    <p:extLst>
      <p:ext uri="{BB962C8B-B14F-4D97-AF65-F5344CB8AC3E}">
        <p14:creationId xmlns:p14="http://schemas.microsoft.com/office/powerpoint/2010/main" val="3778270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631611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8" y="646056"/>
            <a:ext cx="6841867" cy="611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SULL’ATTIVAZIONE DI NUOVI RAPPORTI DI LAVORO: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MERCATO DEL LAVORO LOCALE</a:t>
            </a:r>
          </a:p>
        </p:txBody>
      </p:sp>
      <p:sp>
        <p:nvSpPr>
          <p:cNvPr id="14" name="CasellaDiTesto 7"/>
          <p:cNvSpPr txBox="1"/>
          <p:nvPr/>
        </p:nvSpPr>
        <p:spPr>
          <a:xfrm>
            <a:off x="6565899" y="6464220"/>
            <a:ext cx="6375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APL su dati SILP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720725" y="2109656"/>
            <a:ext cx="4905377" cy="131934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totalità delle Persone interessate dalla stipula di nuovi contratti di lavoro nel 2020: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11.275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720725" y="4079875"/>
            <a:ext cx="4905377" cy="150487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totalità delle persone interessate ha</a:t>
            </a: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stipulato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14.275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contratti di lavoro: in media 1,3 contratti a testa </a:t>
            </a:r>
          </a:p>
        </p:txBody>
      </p:sp>
      <p:graphicFrame>
        <p:nvGraphicFramePr>
          <p:cNvPr id="19" name="Tabella 18">
            <a:extLst>
              <a:ext uri="{FF2B5EF4-FFF2-40B4-BE49-F238E27FC236}">
                <a16:creationId xmlns="" xmlns:a16="http://schemas.microsoft.com/office/drawing/2014/main" id="{84AE8EB8-18ED-46AF-AA4F-DE7C2B80B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2923"/>
              </p:ext>
            </p:extLst>
          </p:nvPr>
        </p:nvGraphicFramePr>
        <p:xfrm>
          <a:off x="6565899" y="1460312"/>
          <a:ext cx="4845051" cy="1438275"/>
        </p:xfrm>
        <a:graphic>
          <a:graphicData uri="http://schemas.openxmlformats.org/drawingml/2006/table">
            <a:tbl>
              <a:tblPr/>
              <a:tblGrid>
                <a:gridCol w="2092326">
                  <a:extLst>
                    <a:ext uri="{9D8B030D-6E8A-4147-A177-3AD203B41FA5}">
                      <a16:colId xmlns="" xmlns:a16="http://schemas.microsoft.com/office/drawing/2014/main" val="3118499118"/>
                    </a:ext>
                  </a:extLst>
                </a:gridCol>
                <a:gridCol w="742950">
                  <a:extLst>
                    <a:ext uri="{9D8B030D-6E8A-4147-A177-3AD203B41FA5}">
                      <a16:colId xmlns="" xmlns:a16="http://schemas.microsoft.com/office/drawing/2014/main" val="3920480204"/>
                    </a:ext>
                  </a:extLst>
                </a:gridCol>
                <a:gridCol w="733425">
                  <a:extLst>
                    <a:ext uri="{9D8B030D-6E8A-4147-A177-3AD203B41FA5}">
                      <a16:colId xmlns="" xmlns:a16="http://schemas.microsoft.com/office/drawing/2014/main" val="1262712781"/>
                    </a:ext>
                  </a:extLst>
                </a:gridCol>
                <a:gridCol w="1276350">
                  <a:extLst>
                    <a:ext uri="{9D8B030D-6E8A-4147-A177-3AD203B41FA5}">
                      <a16:colId xmlns="" xmlns:a16="http://schemas.microsoft.com/office/drawing/2014/main" val="14658154"/>
                    </a:ext>
                  </a:extLst>
                </a:gridCol>
              </a:tblGrid>
              <a:tr h="454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lvl="1" algn="l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Cittadinanza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F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M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Totale complessivo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0043611"/>
                  </a:ext>
                </a:extLst>
              </a:tr>
              <a:tr h="224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b"/>
                      <a:r>
                        <a:rPr lang="it-IT" sz="1200" u="none" strike="noStrike" dirty="0">
                          <a:effectLst/>
                        </a:rPr>
                        <a:t>ITA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4.615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4.400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9.015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194838"/>
                  </a:ext>
                </a:extLst>
              </a:tr>
              <a:tr h="224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b"/>
                      <a:r>
                        <a:rPr lang="it-IT" sz="1200" u="none" strike="noStrike" dirty="0">
                          <a:effectLst/>
                        </a:rPr>
                        <a:t>Non UE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1.396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0314353"/>
                  </a:ext>
                </a:extLst>
              </a:tr>
              <a:tr h="224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b"/>
                      <a:r>
                        <a:rPr lang="it-IT" sz="1200" u="none" strike="noStrike" dirty="0">
                          <a:effectLst/>
                        </a:rPr>
                        <a:t>UE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5783646"/>
                  </a:ext>
                </a:extLst>
              </a:tr>
              <a:tr h="310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lvl="1" algn="l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Totale complessivo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5.560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5.715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11.275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2378412"/>
                  </a:ext>
                </a:extLst>
              </a:tr>
            </a:tbl>
          </a:graphicData>
        </a:graphic>
      </p:graphicFrame>
      <p:graphicFrame>
        <p:nvGraphicFramePr>
          <p:cNvPr id="20" name="Tabella 19">
            <a:extLst>
              <a:ext uri="{FF2B5EF4-FFF2-40B4-BE49-F238E27FC236}">
                <a16:creationId xmlns="" xmlns:a16="http://schemas.microsoft.com/office/drawing/2014/main" id="{7C8556B7-DAF6-4133-8A22-9C3BAD831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84652"/>
              </p:ext>
            </p:extLst>
          </p:nvPr>
        </p:nvGraphicFramePr>
        <p:xfrm>
          <a:off x="6565899" y="3262331"/>
          <a:ext cx="4816475" cy="1441224"/>
        </p:xfrm>
        <a:graphic>
          <a:graphicData uri="http://schemas.openxmlformats.org/drawingml/2006/table">
            <a:tbl>
              <a:tblPr/>
              <a:tblGrid>
                <a:gridCol w="2101852">
                  <a:extLst>
                    <a:ext uri="{9D8B030D-6E8A-4147-A177-3AD203B41FA5}">
                      <a16:colId xmlns="" xmlns:a16="http://schemas.microsoft.com/office/drawing/2014/main" val="3098126836"/>
                    </a:ext>
                  </a:extLst>
                </a:gridCol>
                <a:gridCol w="771525">
                  <a:extLst>
                    <a:ext uri="{9D8B030D-6E8A-4147-A177-3AD203B41FA5}">
                      <a16:colId xmlns="" xmlns:a16="http://schemas.microsoft.com/office/drawing/2014/main" val="1338245868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3311765084"/>
                    </a:ext>
                  </a:extLst>
                </a:gridCol>
                <a:gridCol w="1238248">
                  <a:extLst>
                    <a:ext uri="{9D8B030D-6E8A-4147-A177-3AD203B41FA5}">
                      <a16:colId xmlns="" xmlns:a16="http://schemas.microsoft.com/office/drawing/2014/main" val="1074921566"/>
                    </a:ext>
                  </a:extLst>
                </a:gridCol>
              </a:tblGrid>
              <a:tr h="448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lvl="1" algn="l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 di età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F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M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Totale complessivo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998641"/>
                  </a:ext>
                </a:extLst>
              </a:tr>
              <a:tr h="24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b"/>
                      <a:r>
                        <a:rPr lang="it-IT" sz="1200" u="none" strike="noStrike" dirty="0">
                          <a:effectLst/>
                        </a:rPr>
                        <a:t>Under 30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1.799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2.162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3.961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158184"/>
                  </a:ext>
                </a:extLst>
              </a:tr>
              <a:tr h="24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b"/>
                      <a:r>
                        <a:rPr lang="it-IT" sz="1200" u="none" strike="noStrike" dirty="0">
                          <a:effectLst/>
                        </a:rPr>
                        <a:t>30-49 Anni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2.630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2.440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5.070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596531"/>
                  </a:ext>
                </a:extLst>
              </a:tr>
              <a:tr h="24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1" algn="l" fontAlgn="b"/>
                      <a:r>
                        <a:rPr lang="it-IT" sz="1200" u="none" strike="noStrike" dirty="0">
                          <a:effectLst/>
                        </a:rPr>
                        <a:t>50 e oltre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1.131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1.113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2.244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3424290"/>
                  </a:ext>
                </a:extLst>
              </a:tr>
              <a:tr h="24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lvl="1" algn="l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Totale complessivo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5.560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5.715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11.275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0056326"/>
                  </a:ext>
                </a:extLst>
              </a:tr>
            </a:tbl>
          </a:graphicData>
        </a:graphic>
      </p:graphicFrame>
      <p:graphicFrame>
        <p:nvGraphicFramePr>
          <p:cNvPr id="21" name="Tabella 20">
            <a:extLst>
              <a:ext uri="{FF2B5EF4-FFF2-40B4-BE49-F238E27FC236}">
                <a16:creationId xmlns="" xmlns:a16="http://schemas.microsoft.com/office/drawing/2014/main" id="{0CAF740C-7132-429D-B891-29AD09BFD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615857"/>
              </p:ext>
            </p:extLst>
          </p:nvPr>
        </p:nvGraphicFramePr>
        <p:xfrm>
          <a:off x="6594474" y="5067300"/>
          <a:ext cx="4816476" cy="1354520"/>
        </p:xfrm>
        <a:graphic>
          <a:graphicData uri="http://schemas.openxmlformats.org/drawingml/2006/table">
            <a:tbl>
              <a:tblPr/>
              <a:tblGrid>
                <a:gridCol w="2082801">
                  <a:extLst>
                    <a:ext uri="{9D8B030D-6E8A-4147-A177-3AD203B41FA5}">
                      <a16:colId xmlns="" xmlns:a16="http://schemas.microsoft.com/office/drawing/2014/main" val="2850027669"/>
                    </a:ext>
                  </a:extLst>
                </a:gridCol>
                <a:gridCol w="790575">
                  <a:extLst>
                    <a:ext uri="{9D8B030D-6E8A-4147-A177-3AD203B41FA5}">
                      <a16:colId xmlns="" xmlns:a16="http://schemas.microsoft.com/office/drawing/2014/main" val="2506434757"/>
                    </a:ext>
                  </a:extLst>
                </a:gridCol>
                <a:gridCol w="676275">
                  <a:extLst>
                    <a:ext uri="{9D8B030D-6E8A-4147-A177-3AD203B41FA5}">
                      <a16:colId xmlns="" xmlns:a16="http://schemas.microsoft.com/office/drawing/2014/main" val="636430776"/>
                    </a:ext>
                  </a:extLst>
                </a:gridCol>
                <a:gridCol w="1266825">
                  <a:extLst>
                    <a:ext uri="{9D8B030D-6E8A-4147-A177-3AD203B41FA5}">
                      <a16:colId xmlns="" xmlns:a16="http://schemas.microsoft.com/office/drawing/2014/main" val="2619184965"/>
                    </a:ext>
                  </a:extLst>
                </a:gridCol>
              </a:tblGrid>
              <a:tr h="4348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lvl="1" algn="l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Mobilità: Domicilio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1" algn="ct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1" algn="ct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Totale complessivo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7909784"/>
                  </a:ext>
                </a:extLst>
              </a:tr>
              <a:tr h="273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lvl="1" algn="l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Provincia di Torino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4.669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4.410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9.079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5963633"/>
                  </a:ext>
                </a:extLst>
              </a:tr>
              <a:tr h="273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lvl="1" algn="l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Fuori Provincia di Torino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1.305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1.503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4102694"/>
                  </a:ext>
                </a:extLst>
              </a:tr>
              <a:tr h="273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lvl="1" algn="l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Totale complessivo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5.560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5.715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11.275</a:t>
                      </a:r>
                    </a:p>
                  </a:txBody>
                  <a:tcPr marL="7620" marR="18288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403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10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170305" y="76994"/>
            <a:ext cx="7416824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7" y="524107"/>
            <a:ext cx="6624736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popolazione. Anno 2020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3988574" y="2477017"/>
            <a:ext cx="7845127" cy="97345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>
                <a:solidFill>
                  <a:srgbClr val="000000"/>
                </a:solidFill>
              </a:rPr>
              <a:t>9.846 stranieri residenti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(il 4,7% degli stranieri della CMTO e il 6,7% della popolazione pinerolese)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457975" y="1398576"/>
            <a:ext cx="7845127" cy="8217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>
                <a:solidFill>
                  <a:srgbClr val="000000"/>
                </a:solidFill>
              </a:rPr>
              <a:t>147.782 residenti</a:t>
            </a:r>
            <a:r>
              <a:rPr lang="it-IT" sz="2200" dirty="0">
                <a:solidFill>
                  <a:srgbClr val="000000"/>
                </a:solidFill>
              </a:rPr>
              <a:t>*, di cui il 48,9% maschi e 51,1% femmine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(il 6,6% della CMTO)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11" name="CasellaDiTesto 7"/>
          <p:cNvSpPr txBox="1"/>
          <p:nvPr/>
        </p:nvSpPr>
        <p:spPr>
          <a:xfrm>
            <a:off x="189706" y="5993363"/>
            <a:ext cx="634981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*Al 1° gennaio 2020; ** Rapporto tra popolazione di 65 anni e oltre e popolazione di età 0-14.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Istat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3999536" y="4933147"/>
            <a:ext cx="7845127" cy="80671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>
                <a:solidFill>
                  <a:srgbClr val="000000"/>
                </a:solidFill>
              </a:rPr>
              <a:t>Indice di vecchiaia**: 210,1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(207,3 in CMTO, 212,4 in Piemonte e 179,4 in Italia)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457975" y="3795757"/>
            <a:ext cx="7845127" cy="82770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 err="1">
                <a:solidFill>
                  <a:srgbClr val="000000"/>
                </a:solidFill>
              </a:rPr>
              <a:t>Var</a:t>
            </a:r>
            <a:r>
              <a:rPr lang="it-IT" sz="2200" dirty="0">
                <a:solidFill>
                  <a:srgbClr val="000000"/>
                </a:solidFill>
              </a:rPr>
              <a:t>. % popolazione residente 2020/2011: </a:t>
            </a:r>
            <a:r>
              <a:rPr lang="it-IT" sz="2200" b="1" dirty="0">
                <a:solidFill>
                  <a:srgbClr val="000000"/>
                </a:solidFill>
              </a:rPr>
              <a:t>- 0,9%</a:t>
            </a:r>
            <a:endParaRPr lang="it-IT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72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42393" y="198943"/>
            <a:ext cx="7631611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8" y="646056"/>
            <a:ext cx="6841867" cy="611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SUL MERCATO DEL LAVORO </a:t>
            </a:r>
            <a:r>
              <a:rPr lang="it-IT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LOCALE: PREVISIONI EXCELSIOR NEL TRIMESTRE GENNAIO – MARZO 2021</a:t>
            </a:r>
            <a:endParaRPr lang="it-IT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5095545" y="3725241"/>
            <a:ext cx="5064455" cy="1032769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293157"/>
            <a:r>
              <a:rPr lang="it-IT" sz="1795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Analisi previsionali </a:t>
            </a:r>
            <a:r>
              <a:rPr lang="it-IT" sz="1795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Excelsior</a:t>
            </a:r>
            <a:endParaRPr lang="it-IT" sz="1795" b="1" dirty="0">
              <a:solidFill>
                <a:srgbClr val="00206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lvl="0" algn="ctr" defTabSz="293157"/>
            <a:r>
              <a:rPr lang="it-IT" sz="1795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https://excelsior.unioncamere.net/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2138E058-8482-4D82-B2AE-242D3ED78FFB}"/>
              </a:ext>
            </a:extLst>
          </p:cNvPr>
          <p:cNvGrpSpPr/>
          <p:nvPr/>
        </p:nvGrpSpPr>
        <p:grpSpPr>
          <a:xfrm>
            <a:off x="915223" y="1565017"/>
            <a:ext cx="9435277" cy="4708783"/>
            <a:chOff x="972018" y="3529934"/>
            <a:chExt cx="12561459" cy="6083213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0235114A-5F6A-45CE-80E1-7580BE9CD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018" y="3684787"/>
              <a:ext cx="4649694" cy="5928360"/>
            </a:xfrm>
            <a:prstGeom prst="rect">
              <a:avLst/>
            </a:prstGeom>
          </p:spPr>
        </p:pic>
        <p:sp>
          <p:nvSpPr>
            <p:cNvPr id="12" name="Triangolo isoscele 11">
              <a:extLst>
                <a:ext uri="{FF2B5EF4-FFF2-40B4-BE49-F238E27FC236}">
                  <a16:creationId xmlns:a16="http://schemas.microsoft.com/office/drawing/2014/main" xmlns="" id="{3EB21312-505E-432B-A15F-46969E12C5D5}"/>
                </a:ext>
              </a:extLst>
            </p:cNvPr>
            <p:cNvSpPr/>
            <p:nvPr/>
          </p:nvSpPr>
          <p:spPr>
            <a:xfrm rot="21217573">
              <a:off x="2908071" y="3529934"/>
              <a:ext cx="10509599" cy="2671496"/>
            </a:xfrm>
            <a:prstGeom prst="triangle">
              <a:avLst>
                <a:gd name="adj" fmla="val 28798"/>
              </a:avLst>
            </a:prstGeom>
            <a:gradFill flip="none" rotWithShape="1">
              <a:gsLst>
                <a:gs pos="0">
                  <a:srgbClr val="FFBD47">
                    <a:lumMod val="5000"/>
                    <a:lumOff val="95000"/>
                    <a:alpha val="37000"/>
                  </a:srgbClr>
                </a:gs>
                <a:gs pos="74000">
                  <a:srgbClr val="FFBD47">
                    <a:lumMod val="45000"/>
                    <a:lumOff val="55000"/>
                    <a:alpha val="79000"/>
                  </a:srgbClr>
                </a:gs>
                <a:gs pos="83000">
                  <a:srgbClr val="FFBD47">
                    <a:lumMod val="45000"/>
                    <a:lumOff val="55000"/>
                    <a:alpha val="29000"/>
                  </a:srgbClr>
                </a:gs>
                <a:gs pos="100000">
                  <a:srgbClr val="FFBD47">
                    <a:lumMod val="30000"/>
                    <a:lumOff val="70000"/>
                    <a:alpha val="26000"/>
                  </a:srgbClr>
                </a:gs>
              </a:gsLst>
              <a:lin ang="81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93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54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xmlns="" id="{318D8944-B516-4649-8F7C-9B2107513517}"/>
                </a:ext>
              </a:extLst>
            </p:cNvPr>
            <p:cNvSpPr/>
            <p:nvPr/>
          </p:nvSpPr>
          <p:spPr>
            <a:xfrm>
              <a:off x="5787916" y="3797417"/>
              <a:ext cx="7745561" cy="1849261"/>
            </a:xfrm>
            <a:prstGeom prst="rect">
              <a:avLst/>
            </a:prstGeom>
            <a:solidFill>
              <a:srgbClr val="E84C22"/>
            </a:solidFill>
            <a:ln w="12700" cap="flat" cmpd="sng" algn="ctr">
              <a:solidFill>
                <a:srgbClr val="E84C22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93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565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Centro Impiego di PINEROLO</a:t>
              </a:r>
            </a:p>
          </p:txBody>
        </p:sp>
      </p:grpSp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xmlns="" id="{71792A3B-EB62-4585-9465-85DC06441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398829"/>
              </p:ext>
            </p:extLst>
          </p:nvPr>
        </p:nvGraphicFramePr>
        <p:xfrm>
          <a:off x="9089083" y="242031"/>
          <a:ext cx="2522834" cy="8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5463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42393" y="198943"/>
            <a:ext cx="7631611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8" y="646056"/>
            <a:ext cx="6841867" cy="611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SUL MERCATO DEL LAVORO </a:t>
            </a:r>
            <a:r>
              <a:rPr lang="it-IT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LOCALE: PREVISIONI EXCELSIOR NEL TRIMESTRE GENNAIO – MARZO 2021</a:t>
            </a:r>
            <a:endParaRPr lang="it-IT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xmlns="" id="{84939B1C-59FC-474D-9E46-F5E18C1FC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016409"/>
              </p:ext>
            </p:extLst>
          </p:nvPr>
        </p:nvGraphicFramePr>
        <p:xfrm>
          <a:off x="2113173" y="1704413"/>
          <a:ext cx="7411342" cy="493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B66807C-4328-4495-9C31-12A93E84A992}"/>
              </a:ext>
            </a:extLst>
          </p:cNvPr>
          <p:cNvSpPr txBox="1"/>
          <p:nvPr/>
        </p:nvSpPr>
        <p:spPr>
          <a:xfrm>
            <a:off x="2227472" y="5042963"/>
            <a:ext cx="7411342" cy="127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3157"/>
            <a:r>
              <a:rPr lang="it-IT" sz="1282" b="1" dirty="0">
                <a:solidFill>
                  <a:srgbClr val="000000"/>
                </a:solidFill>
                <a:latin typeface="Calibri" panose="020F0502020204030204"/>
              </a:rPr>
              <a:t>Sono escluse dall’indagine Excelsior </a:t>
            </a:r>
            <a:r>
              <a:rPr lang="it-IT" sz="1282" dirty="0">
                <a:solidFill>
                  <a:srgbClr val="000000"/>
                </a:solidFill>
                <a:latin typeface="Calibri" panose="020F0502020204030204"/>
              </a:rPr>
              <a:t>le unità operative della pubblica amministrazione, le aziende pubbliche del settore sanitario, le unità scolastiche e universitarie pubbliche, le organizzazioni associative, gli studi professionali non iscritti al registro imprese, le imprese appartenenti al settore agricolo-zootecnico.</a:t>
            </a:r>
          </a:p>
          <a:p>
            <a:pPr defTabSz="293157"/>
            <a:endParaRPr lang="it-IT" sz="1282" dirty="0">
              <a:solidFill>
                <a:srgbClr val="000000"/>
              </a:solidFill>
              <a:latin typeface="Calibri" panose="020F0502020204030204"/>
            </a:endParaRPr>
          </a:p>
          <a:p>
            <a:pPr defTabSz="293157"/>
            <a:r>
              <a:rPr lang="it-IT" sz="1282" b="1" dirty="0">
                <a:solidFill>
                  <a:srgbClr val="000000"/>
                </a:solidFill>
                <a:latin typeface="Calibri" panose="020F0502020204030204"/>
              </a:rPr>
              <a:t>Sono altresì escluse dalla valutazione dei flussi </a:t>
            </a:r>
            <a:r>
              <a:rPr lang="it-IT" sz="1282" dirty="0">
                <a:solidFill>
                  <a:srgbClr val="000000"/>
                </a:solidFill>
                <a:latin typeface="Calibri" panose="020F0502020204030204"/>
              </a:rPr>
              <a:t>i contratti inferiori a 20 giorni lavorativi e sono de-duplicati i contratti ravvicinati riferiti allo stesso lavoratore nei confronti di una medesima impresa.​</a:t>
            </a:r>
            <a:endParaRPr lang="it-IT" sz="128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0C0106C-F7A6-49B3-8E4F-D28F8CDBA8C4}"/>
              </a:ext>
            </a:extLst>
          </p:cNvPr>
          <p:cNvSpPr/>
          <p:nvPr/>
        </p:nvSpPr>
        <p:spPr>
          <a:xfrm>
            <a:off x="2316372" y="6505515"/>
            <a:ext cx="4381958" cy="10566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noAutofit/>
          </a:bodyPr>
          <a:lstStyle/>
          <a:p>
            <a:pPr marL="0" marR="0" lvl="0" indent="0" defTabSz="293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Fonte Excelsior : https://excelsior.unioncamere.net/</a:t>
            </a:r>
          </a:p>
        </p:txBody>
      </p:sp>
    </p:spTree>
    <p:extLst>
      <p:ext uri="{BB962C8B-B14F-4D97-AF65-F5344CB8AC3E}">
        <p14:creationId xmlns:p14="http://schemas.microsoft.com/office/powerpoint/2010/main" val="97100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42393" y="198943"/>
            <a:ext cx="8287793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8" y="646056"/>
            <a:ext cx="7654668" cy="611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PROFESSIONI PIU’ RICHIESTE SUL TERRITORIO DEL CPI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PINEROLO PER IL TRIM GENNAIO – MARZO 2021</a:t>
            </a:r>
            <a:endParaRPr lang="it-IT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70C0106C-F7A6-49B3-8E4F-D28F8CDBA8C4}"/>
              </a:ext>
            </a:extLst>
          </p:cNvPr>
          <p:cNvSpPr/>
          <p:nvPr/>
        </p:nvSpPr>
        <p:spPr>
          <a:xfrm>
            <a:off x="735124" y="6576988"/>
            <a:ext cx="4381958" cy="10566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noAutofit/>
          </a:bodyPr>
          <a:lstStyle/>
          <a:p>
            <a:pPr marL="0" marR="0" lvl="0" indent="0" defTabSz="293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Fonte Excelsior : https://excelsior.unioncamere.net/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xmlns="" id="{00CAC5F8-C1F2-4D6C-8B36-E8735D355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03106"/>
              </p:ext>
            </p:extLst>
          </p:nvPr>
        </p:nvGraphicFramePr>
        <p:xfrm>
          <a:off x="709724" y="1366004"/>
          <a:ext cx="10083800" cy="4921233"/>
        </p:xfrm>
        <a:graphic>
          <a:graphicData uri="http://schemas.openxmlformats.org/drawingml/2006/table">
            <a:tbl>
              <a:tblPr/>
              <a:tblGrid>
                <a:gridCol w="3200399">
                  <a:extLst>
                    <a:ext uri="{9D8B030D-6E8A-4147-A177-3AD203B41FA5}">
                      <a16:colId xmlns:a16="http://schemas.microsoft.com/office/drawing/2014/main" xmlns="" val="1790555156"/>
                    </a:ext>
                  </a:extLst>
                </a:gridCol>
                <a:gridCol w="5168900">
                  <a:extLst>
                    <a:ext uri="{9D8B030D-6E8A-4147-A177-3AD203B41FA5}">
                      <a16:colId xmlns:a16="http://schemas.microsoft.com/office/drawing/2014/main" xmlns="" val="28783109"/>
                    </a:ext>
                  </a:extLst>
                </a:gridCol>
                <a:gridCol w="1714501">
                  <a:extLst>
                    <a:ext uri="{9D8B030D-6E8A-4147-A177-3AD203B41FA5}">
                      <a16:colId xmlns:a16="http://schemas.microsoft.com/office/drawing/2014/main" xmlns="" val="595923755"/>
                    </a:ext>
                  </a:extLst>
                </a:gridCol>
              </a:tblGrid>
              <a:tr h="434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it-IT" sz="1500" b="1" u="none" strike="noStrike" baseline="0" dirty="0">
                          <a:effectLst/>
                          <a:latin typeface="+mn-lt"/>
                        </a:rPr>
                        <a:t>GRANDI GRUPPI PROFESSIONALI</a:t>
                      </a:r>
                      <a:endParaRPr lang="it-IT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4C2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it-IT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4C2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60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ASSUNZIONI PREVISTE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4C2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801387"/>
                  </a:ext>
                </a:extLst>
              </a:tr>
              <a:tr h="427568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Dirigenti, impiegati specializzati e tecnici</a:t>
                      </a:r>
                    </a:p>
                  </a:txBody>
                  <a:tcPr marL="4072" marR="4072" marT="40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Tecnici delle vendite, del marketing e della distribuzione commerciale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5355839"/>
                  </a:ext>
                </a:extLst>
              </a:tr>
              <a:tr h="427568">
                <a:tc vMerge="1">
                  <a:txBody>
                    <a:bodyPr/>
                    <a:lstStyle/>
                    <a:p>
                      <a:pPr algn="l" fontAlgn="b"/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Tecnici in campo informatico, ingegneristico e della produzione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397920"/>
                  </a:ext>
                </a:extLst>
              </a:tr>
              <a:tr h="427568">
                <a:tc vMerge="1">
                  <a:txBody>
                    <a:bodyPr/>
                    <a:lstStyle/>
                    <a:p>
                      <a:pPr algn="l" fontAlgn="b"/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Tecnici della sanità dei servizi sociali e dell’istruzione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6091517"/>
                  </a:ext>
                </a:extLst>
              </a:tr>
              <a:tr h="40052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Impiegati, professioni commerciali e nei servizi</a:t>
                      </a:r>
                    </a:p>
                  </a:txBody>
                  <a:tcPr marL="4072" marR="4072" marT="40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Cuochi, camerieri e altre professioni dei servizi turistici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6272642"/>
                  </a:ext>
                </a:extLst>
              </a:tr>
              <a:tr h="400527">
                <a:tc vMerge="1">
                  <a:txBody>
                    <a:bodyPr/>
                    <a:lstStyle/>
                    <a:p>
                      <a:pPr algn="l" fontAlgn="b"/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Operatori dell’assistenza sociale, in istituzioni o domiciliari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347140"/>
                  </a:ext>
                </a:extLst>
              </a:tr>
              <a:tr h="400527">
                <a:tc vMerge="1">
                  <a:txBody>
                    <a:bodyPr/>
                    <a:lstStyle/>
                    <a:p>
                      <a:pPr algn="l" fontAlgn="b"/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Commessi e altro personale qualificato in </a:t>
                      </a:r>
                      <a:r>
                        <a:rPr lang="it-IT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negozzi</a:t>
                      </a:r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ed esercizi all’ingrosso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72277"/>
                  </a:ext>
                </a:extLst>
              </a:tr>
              <a:tr h="400527">
                <a:tc vMerge="1">
                  <a:txBody>
                    <a:bodyPr/>
                    <a:lstStyle/>
                    <a:p>
                      <a:pPr algn="l" fontAlgn="b"/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Personale di amministrazione, di segreteria e dei servizi generali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9229264"/>
                  </a:ext>
                </a:extLst>
              </a:tr>
              <a:tr h="40052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Operai specializzati e conduttori di impianti e macchine</a:t>
                      </a:r>
                    </a:p>
                  </a:txBody>
                  <a:tcPr marL="4072" marR="4072" marT="40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Operaio nelle attività metalmeccaniche ed elettromeccaniche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7301328"/>
                  </a:ext>
                </a:extLst>
              </a:tr>
              <a:tr h="400527">
                <a:tc vMerge="1">
                  <a:txBody>
                    <a:bodyPr/>
                    <a:lstStyle/>
                    <a:p>
                      <a:pPr algn="l" fontAlgn="b"/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60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Operaio nelle attività metalmeccaniche richiesti in altri settori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9380383"/>
                  </a:ext>
                </a:extLst>
              </a:tr>
              <a:tr h="400527">
                <a:tc vMerge="1">
                  <a:txBody>
                    <a:bodyPr/>
                    <a:lstStyle/>
                    <a:p>
                      <a:pPr algn="l" fontAlgn="b"/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Operaio specializzato nell’edilizia e nella manutenzione di edifici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26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9669218"/>
                  </a:ext>
                </a:extLst>
              </a:tr>
              <a:tr h="400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Professioni non qualificate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4C2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Personale non qualificato nei servizi di pulizia e servizi alle persone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4C2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4C2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7524151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C9A250A-9DFC-44D3-83B4-86CFAD5BE728}"/>
              </a:ext>
            </a:extLst>
          </p:cNvPr>
          <p:cNvSpPr txBox="1"/>
          <p:nvPr/>
        </p:nvSpPr>
        <p:spPr>
          <a:xfrm>
            <a:off x="646224" y="6294342"/>
            <a:ext cx="7363047" cy="26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3157"/>
            <a:r>
              <a:rPr lang="it-IT" sz="1154" b="1" dirty="0">
                <a:solidFill>
                  <a:prstClr val="black"/>
                </a:solidFill>
                <a:latin typeface="Calibri" panose="020F0502020204030204"/>
              </a:rPr>
              <a:t>Le qualifiche professionali rilevate dall’indagine Excelsior sono quelle con almeno 50 assunzioni previste nel trimestre</a:t>
            </a:r>
          </a:p>
        </p:txBody>
      </p:sp>
    </p:spTree>
    <p:extLst>
      <p:ext uri="{BB962C8B-B14F-4D97-AF65-F5344CB8AC3E}">
        <p14:creationId xmlns:p14="http://schemas.microsoft.com/office/powerpoint/2010/main" val="22453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42393" y="198943"/>
            <a:ext cx="8059193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8" y="646056"/>
            <a:ext cx="7438768" cy="611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GRANDI GRUPPI DI SETTORI IN CRESCITA SUL TERRITORIO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CPI DI PINEROLO  PER IL TRIM GENNAIO – MARZO 2021</a:t>
            </a:r>
            <a:endParaRPr lang="it-IT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70C0106C-F7A6-49B3-8E4F-D28F8CDBA8C4}"/>
              </a:ext>
            </a:extLst>
          </p:cNvPr>
          <p:cNvSpPr/>
          <p:nvPr/>
        </p:nvSpPr>
        <p:spPr>
          <a:xfrm>
            <a:off x="1545505" y="5536246"/>
            <a:ext cx="4381958" cy="10566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noAutofit/>
          </a:bodyPr>
          <a:lstStyle/>
          <a:p>
            <a:pPr marL="0" marR="0" lvl="0" indent="0" defTabSz="293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Fonte Excelsior : https://excelsior.unioncamere.net/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xmlns="" id="{00CAC5F8-C1F2-4D6C-8B36-E8735D355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62829"/>
              </p:ext>
            </p:extLst>
          </p:nvPr>
        </p:nvGraphicFramePr>
        <p:xfrm>
          <a:off x="1334468" y="1629861"/>
          <a:ext cx="9320831" cy="3500939"/>
        </p:xfrm>
        <a:graphic>
          <a:graphicData uri="http://schemas.openxmlformats.org/drawingml/2006/table">
            <a:tbl>
              <a:tblPr/>
              <a:tblGrid>
                <a:gridCol w="3869576">
                  <a:extLst>
                    <a:ext uri="{9D8B030D-6E8A-4147-A177-3AD203B41FA5}">
                      <a16:colId xmlns:a16="http://schemas.microsoft.com/office/drawing/2014/main" xmlns="" val="313170713"/>
                    </a:ext>
                  </a:extLst>
                </a:gridCol>
                <a:gridCol w="3869576">
                  <a:extLst>
                    <a:ext uri="{9D8B030D-6E8A-4147-A177-3AD203B41FA5}">
                      <a16:colId xmlns:a16="http://schemas.microsoft.com/office/drawing/2014/main" xmlns="" val="1790555156"/>
                    </a:ext>
                  </a:extLst>
                </a:gridCol>
                <a:gridCol w="1581679">
                  <a:extLst>
                    <a:ext uri="{9D8B030D-6E8A-4147-A177-3AD203B41FA5}">
                      <a16:colId xmlns:a16="http://schemas.microsoft.com/office/drawing/2014/main" xmlns="" val="28783109"/>
                    </a:ext>
                  </a:extLst>
                </a:gridCol>
              </a:tblGrid>
              <a:tr h="529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DI IMPRESE ATTIVE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1" u="none" strike="noStrike" baseline="0" dirty="0" smtClean="0">
                          <a:effectLst/>
                        </a:rPr>
                        <a:t>MACRO </a:t>
                      </a:r>
                      <a:r>
                        <a:rPr lang="it-IT" sz="1600" b="1" u="none" strike="noStrike" baseline="0" dirty="0">
                          <a:effectLst/>
                        </a:rPr>
                        <a:t>SETTORI</a:t>
                      </a:r>
                      <a:endParaRPr lang="it-IT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ASSUNZIONI PREVISTE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801387"/>
                  </a:ext>
                </a:extLst>
              </a:tr>
              <a:tr h="6258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 servizi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1431348"/>
                  </a:ext>
                </a:extLst>
              </a:tr>
              <a:tr h="6258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Commercio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7788350"/>
                  </a:ext>
                </a:extLst>
              </a:tr>
              <a:tr h="6258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Manifatturiero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5355839"/>
                  </a:ext>
                </a:extLst>
              </a:tr>
              <a:tr h="546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4360364"/>
                  </a:ext>
                </a:extLst>
              </a:tr>
              <a:tr h="546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Costruzioni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6272642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ADDA75AF-6AB3-4E9E-897D-D013240A4A56}"/>
              </a:ext>
            </a:extLst>
          </p:cNvPr>
          <p:cNvSpPr txBox="1"/>
          <p:nvPr/>
        </p:nvSpPr>
        <p:spPr>
          <a:xfrm>
            <a:off x="1448540" y="5253035"/>
            <a:ext cx="8711459" cy="26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3157"/>
            <a:r>
              <a:rPr lang="it-IT" sz="1154" b="1" dirty="0">
                <a:solidFill>
                  <a:prstClr val="black"/>
                </a:solidFill>
              </a:rPr>
              <a:t>I settori d’impresa rilevati dall’indagine Excelsior sono quelli con almeno 50 assunzioni previste nel trimestre</a:t>
            </a:r>
          </a:p>
        </p:txBody>
      </p:sp>
    </p:spTree>
    <p:extLst>
      <p:ext uri="{BB962C8B-B14F-4D97-AF65-F5344CB8AC3E}">
        <p14:creationId xmlns:p14="http://schemas.microsoft.com/office/powerpoint/2010/main" val="23755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42393" y="198943"/>
            <a:ext cx="8452893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8" y="646056"/>
            <a:ext cx="7794368" cy="611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SETTORI IN CRESCITA SUL TERRITORIO DEL CPI DI PINEROLO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IL TRIMESTRE GENNAIO – MARZO 2021</a:t>
            </a:r>
            <a:endParaRPr lang="it-IT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70C0106C-F7A6-49B3-8E4F-D28F8CDBA8C4}"/>
              </a:ext>
            </a:extLst>
          </p:cNvPr>
          <p:cNvSpPr/>
          <p:nvPr/>
        </p:nvSpPr>
        <p:spPr>
          <a:xfrm>
            <a:off x="1126374" y="5561757"/>
            <a:ext cx="4381958" cy="10566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noAutofit/>
          </a:bodyPr>
          <a:lstStyle/>
          <a:p>
            <a:pPr marL="0" marR="0" lvl="0" indent="0" defTabSz="293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Fonte Excelsior : https://excelsior.unioncamere.net/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00CAC5F8-C1F2-4D6C-8B36-E8735D355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952722"/>
              </p:ext>
            </p:extLst>
          </p:nvPr>
        </p:nvGraphicFramePr>
        <p:xfrm>
          <a:off x="1104901" y="1704413"/>
          <a:ext cx="9029700" cy="3515286"/>
        </p:xfrm>
        <a:graphic>
          <a:graphicData uri="http://schemas.openxmlformats.org/drawingml/2006/table">
            <a:tbl>
              <a:tblPr/>
              <a:tblGrid>
                <a:gridCol w="3273642">
                  <a:extLst>
                    <a:ext uri="{9D8B030D-6E8A-4147-A177-3AD203B41FA5}">
                      <a16:colId xmlns:a16="http://schemas.microsoft.com/office/drawing/2014/main" xmlns="" val="313170713"/>
                    </a:ext>
                  </a:extLst>
                </a:gridCol>
                <a:gridCol w="4069343">
                  <a:extLst>
                    <a:ext uri="{9D8B030D-6E8A-4147-A177-3AD203B41FA5}">
                      <a16:colId xmlns:a16="http://schemas.microsoft.com/office/drawing/2014/main" xmlns="" val="1790555156"/>
                    </a:ext>
                  </a:extLst>
                </a:gridCol>
                <a:gridCol w="1686715">
                  <a:extLst>
                    <a:ext uri="{9D8B030D-6E8A-4147-A177-3AD203B41FA5}">
                      <a16:colId xmlns:a16="http://schemas.microsoft.com/office/drawing/2014/main" xmlns="" val="28783109"/>
                    </a:ext>
                  </a:extLst>
                </a:gridCol>
              </a:tblGrid>
              <a:tr h="980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DI IMPRESE ATTIVE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1" u="none" strike="noStrike" baseline="0" dirty="0">
                          <a:effectLst/>
                        </a:rPr>
                        <a:t> SETTORI DEL «MANIFATTURIERO»</a:t>
                      </a:r>
                      <a:endParaRPr lang="it-IT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ASSUNZIONI PREVISTE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801387"/>
                  </a:ext>
                </a:extLst>
              </a:tr>
              <a:tr h="922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 alimentare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1431348"/>
                  </a:ext>
                </a:extLst>
              </a:tr>
              <a:tr h="806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Metallurgie e prodotti in metallo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745893"/>
                  </a:ext>
                </a:extLst>
              </a:tr>
              <a:tr h="806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metalmeccaniche ed elettroniche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021868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DDA75AF-6AB3-4E9E-897D-D013240A4A56}"/>
              </a:ext>
            </a:extLst>
          </p:cNvPr>
          <p:cNvSpPr txBox="1"/>
          <p:nvPr/>
        </p:nvSpPr>
        <p:spPr>
          <a:xfrm>
            <a:off x="1035285" y="5270457"/>
            <a:ext cx="10978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200" b="1" dirty="0">
                <a:solidFill>
                  <a:prstClr val="black"/>
                </a:solidFill>
                <a:latin typeface="Calibri" panose="020F0502020204030204"/>
              </a:rPr>
              <a:t>I settori d’impresa rilevati dall’indagine Excelsior sono quelli con almeno 50 assunzioni previste nel trimestre</a:t>
            </a:r>
          </a:p>
        </p:txBody>
      </p:sp>
    </p:spTree>
    <p:extLst>
      <p:ext uri="{BB962C8B-B14F-4D97-AF65-F5344CB8AC3E}">
        <p14:creationId xmlns:p14="http://schemas.microsoft.com/office/powerpoint/2010/main" val="6331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42393" y="198943"/>
            <a:ext cx="8198893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8" y="646056"/>
            <a:ext cx="7489568" cy="611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SETTORI IN CRESCITA SUL TERRITORIO DEL CPI DI PINEROLO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IL TRIMESTRE GENNAIO – MARZO 2021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70C0106C-F7A6-49B3-8E4F-D28F8CDBA8C4}"/>
              </a:ext>
            </a:extLst>
          </p:cNvPr>
          <p:cNvSpPr/>
          <p:nvPr/>
        </p:nvSpPr>
        <p:spPr>
          <a:xfrm>
            <a:off x="1277837" y="5881701"/>
            <a:ext cx="4381958" cy="10566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noAutofit/>
          </a:bodyPr>
          <a:lstStyle/>
          <a:p>
            <a:pPr marL="0" marR="0" lvl="0" indent="0" defTabSz="293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Fonte Excelsior : https://excelsior.unioncamere.net/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00CAC5F8-C1F2-4D6C-8B36-E8735D355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924942"/>
              </p:ext>
            </p:extLst>
          </p:nvPr>
        </p:nvGraphicFramePr>
        <p:xfrm>
          <a:off x="1231900" y="1455991"/>
          <a:ext cx="9575800" cy="4047111"/>
        </p:xfrm>
        <a:graphic>
          <a:graphicData uri="http://schemas.openxmlformats.org/drawingml/2006/table">
            <a:tbl>
              <a:tblPr/>
              <a:tblGrid>
                <a:gridCol w="3483673">
                  <a:extLst>
                    <a:ext uri="{9D8B030D-6E8A-4147-A177-3AD203B41FA5}">
                      <a16:colId xmlns:a16="http://schemas.microsoft.com/office/drawing/2014/main" xmlns="" val="313170713"/>
                    </a:ext>
                  </a:extLst>
                </a:gridCol>
                <a:gridCol w="3791041">
                  <a:extLst>
                    <a:ext uri="{9D8B030D-6E8A-4147-A177-3AD203B41FA5}">
                      <a16:colId xmlns:a16="http://schemas.microsoft.com/office/drawing/2014/main" xmlns="" val="1790555156"/>
                    </a:ext>
                  </a:extLst>
                </a:gridCol>
                <a:gridCol w="2301086">
                  <a:extLst>
                    <a:ext uri="{9D8B030D-6E8A-4147-A177-3AD203B41FA5}">
                      <a16:colId xmlns:a16="http://schemas.microsoft.com/office/drawing/2014/main" xmlns="" val="28783109"/>
                    </a:ext>
                  </a:extLst>
                </a:gridCol>
              </a:tblGrid>
              <a:tr h="899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DI IMPRESE ATTIVE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1" u="none" strike="noStrike" baseline="0" dirty="0">
                          <a:effectLst/>
                        </a:rPr>
                        <a:t> SETTORI «ALTRI SERVIZI»</a:t>
                      </a:r>
                      <a:endParaRPr lang="it-IT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ASSUNZIONI PREVISTE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801387"/>
                  </a:ext>
                </a:extLst>
              </a:tr>
              <a:tr h="846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Trasporto e logistica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1431348"/>
                  </a:ext>
                </a:extLst>
              </a:tr>
              <a:tr h="739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Servizi avanzati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4360364"/>
                  </a:ext>
                </a:extLst>
              </a:tr>
              <a:tr h="739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Servizi operativi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5541654"/>
                  </a:ext>
                </a:extLst>
              </a:tr>
              <a:tr h="821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Servizi alle persone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4072" marR="4072" marT="40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728467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DDA75AF-6AB3-4E9E-897D-D013240A4A56}"/>
              </a:ext>
            </a:extLst>
          </p:cNvPr>
          <p:cNvSpPr txBox="1"/>
          <p:nvPr/>
        </p:nvSpPr>
        <p:spPr>
          <a:xfrm>
            <a:off x="1213085" y="5604702"/>
            <a:ext cx="10978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200" b="1" dirty="0">
                <a:solidFill>
                  <a:prstClr val="black"/>
                </a:solidFill>
                <a:latin typeface="Calibri" panose="020F0502020204030204"/>
              </a:rPr>
              <a:t>I settori d’impresa rilevati dall’indagine Excelsior sono quelli con almeno 50 assunzioni previste nel trimestre</a:t>
            </a:r>
          </a:p>
        </p:txBody>
      </p:sp>
    </p:spTree>
    <p:extLst>
      <p:ext uri="{BB962C8B-B14F-4D97-AF65-F5344CB8AC3E}">
        <p14:creationId xmlns:p14="http://schemas.microsoft.com/office/powerpoint/2010/main" val="35526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917638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3" y="650220"/>
            <a:ext cx="738297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Popolazione residente 2020. Numero di abitanti. </a:t>
            </a:r>
          </a:p>
        </p:txBody>
      </p:sp>
      <p:sp>
        <p:nvSpPr>
          <p:cNvPr id="11" name="CasellaDiTesto 7"/>
          <p:cNvSpPr txBox="1"/>
          <p:nvPr/>
        </p:nvSpPr>
        <p:spPr>
          <a:xfrm>
            <a:off x="6400516" y="6447993"/>
            <a:ext cx="441338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ISTAT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27" y="1097333"/>
            <a:ext cx="7356237" cy="60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1" y="198943"/>
            <a:ext cx="7416824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7" y="646056"/>
            <a:ext cx="6624736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struttura del sistema imprenditoriale. Anno 2020</a:t>
            </a: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071077"/>
              </p:ext>
            </p:extLst>
          </p:nvPr>
        </p:nvGraphicFramePr>
        <p:xfrm>
          <a:off x="-534912" y="1097024"/>
          <a:ext cx="7867476" cy="504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tangolo arrotondato 12"/>
          <p:cNvSpPr/>
          <p:nvPr/>
        </p:nvSpPr>
        <p:spPr>
          <a:xfrm>
            <a:off x="6744813" y="1823849"/>
            <a:ext cx="3341446" cy="7662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13.985  sedi d’impresa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(il 6,4% della CMTO)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6744813" y="2926131"/>
            <a:ext cx="3341446" cy="80671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3.032  unità locali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(il 6,0% della CMTO)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6744813" y="4030468"/>
            <a:ext cx="3341446" cy="8217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39.579 addetti*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>
                <a:solidFill>
                  <a:srgbClr val="000000"/>
                </a:solidFill>
              </a:rPr>
              <a:t>(il 4,5% della CMTO)</a:t>
            </a:r>
            <a:endParaRPr lang="it-IT" sz="2200" dirty="0">
              <a:solidFill>
                <a:srgbClr val="FFFFF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3700" y="6146800"/>
            <a:ext cx="1021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* Dato INPS centralizzato (addetti complessivi dell’impresa, inclusi quelli presenti nelle unità locali in altre province e regioni italiane)</a:t>
            </a:r>
          </a:p>
        </p:txBody>
      </p:sp>
      <p:sp>
        <p:nvSpPr>
          <p:cNvPr id="11" name="CasellaDiTesto 7"/>
          <p:cNvSpPr txBox="1"/>
          <p:nvPr/>
        </p:nvSpPr>
        <p:spPr>
          <a:xfrm>
            <a:off x="384814" y="6474966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7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1" y="198943"/>
            <a:ext cx="7416824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2" y="650220"/>
            <a:ext cx="6624736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 e imprese registrate (sedi). Anno 2020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30850" y="2367634"/>
            <a:ext cx="3299750" cy="25723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Nell’area, </a:t>
            </a:r>
            <a:r>
              <a:rPr lang="it-IT" b="1" dirty="0">
                <a:solidFill>
                  <a:srgbClr val="000000"/>
                </a:solidFill>
              </a:rPr>
              <a:t>Pinerolo (3.542), Cavour (754) e Volvera (707) </a:t>
            </a:r>
            <a:r>
              <a:rPr lang="it-IT" dirty="0">
                <a:solidFill>
                  <a:srgbClr val="000000"/>
                </a:solidFill>
              </a:rPr>
              <a:t>sono i primi tre comuni per numero di imprese e su di essi è insediato </a:t>
            </a:r>
            <a:r>
              <a:rPr lang="it-IT" b="1" dirty="0">
                <a:solidFill>
                  <a:srgbClr val="000000"/>
                </a:solidFill>
              </a:rPr>
              <a:t>il 35,9% delle imprese totali</a:t>
            </a:r>
            <a:endParaRPr lang="it-IT" b="1" dirty="0">
              <a:solidFill>
                <a:srgbClr val="FFFFFF"/>
              </a:solidFill>
            </a:endParaRPr>
          </a:p>
        </p:txBody>
      </p:sp>
      <p:sp>
        <p:nvSpPr>
          <p:cNvPr id="7" name="CasellaDiTesto 7"/>
          <p:cNvSpPr txBox="1"/>
          <p:nvPr/>
        </p:nvSpPr>
        <p:spPr>
          <a:xfrm>
            <a:off x="110374" y="6210300"/>
            <a:ext cx="37504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80247"/>
              </p:ext>
            </p:extLst>
          </p:nvPr>
        </p:nvGraphicFramePr>
        <p:xfrm>
          <a:off x="4102101" y="1219210"/>
          <a:ext cx="7861300" cy="5391199"/>
        </p:xfrm>
        <a:graphic>
          <a:graphicData uri="http://schemas.openxmlformats.org/drawingml/2006/table">
            <a:tbl>
              <a:tblPr/>
              <a:tblGrid>
                <a:gridCol w="2604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7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58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32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002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effectLst/>
                          <a:latin typeface="Calibri" panose="020F0502020204030204" pitchFamily="34" charset="0"/>
                        </a:rPr>
                        <a:t>Comune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effectLst/>
                          <a:latin typeface="Calibri" panose="020F0502020204030204" pitchFamily="34" charset="0"/>
                        </a:rPr>
                        <a:t>Imprese registrate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effectLst/>
                          <a:latin typeface="Calibri" panose="020F0502020204030204" pitchFamily="34" charset="0"/>
                        </a:rPr>
                        <a:t>Comune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effectLst/>
                          <a:latin typeface="Calibri" panose="020F0502020204030204" pitchFamily="34" charset="0"/>
                        </a:rPr>
                        <a:t>Imprese registrate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TO191 PINEROLO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3542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TO190 PINASCA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TO070 CAVOUR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TO142 MACELLO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TO315 VOLVERA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TO173 OSASCO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TO097 CUMIANA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TO242 SAN GERMANO CHISONE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TO299 VIGONE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TO306 VILLAR PELLICE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TO139 LUSERNA SAN GIOVANNI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TO250 SAN PIETRO VAL LEMINA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TO168 NONE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TO011 ANGROGNA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TO300 VILLAFRANCA PIEMONTE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TO201 PRAGELATO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TO035 BRICHERASIO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TO205 PRAROSTINO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TO260 SCALENGHE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TO227 ROURE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TO254 SAN SECONDO DI PINEROLO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TO200 PORTE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TO275 TORRE PELLICE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TO111 GARZIGLIANA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TO025 BIBIANA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TO026 BOBBIO PELLICE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TO195 PISCINA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TO198 POMARETTO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TO002 AIRASCA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TO122 INVERSO PINASCA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TO110 FROSSASCO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TO103 FENESTRELLE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TO307 VILLAR PEROSA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TO202 PRALI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TO184 PEROSA ARGENTINA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TO140 LUSERNETTA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TO222 ROLETTO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TO186 PERRERO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TO049 CAMPIGLIONE-FENILE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TO226 RORA'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TO053 CANTALUPA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TO281 USSEAUX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TO041 BURIASCO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TO234 SALZA DI PINEROLO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TO071 CERCENASCO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TO204 PRAMOLLO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TO145 MASSELLO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84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2" y="198943"/>
            <a:ext cx="7917638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3" y="650220"/>
            <a:ext cx="738297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zone omogenee della provincia di Torino. Anno 2020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7690620" y="3782060"/>
            <a:ext cx="3886984" cy="126143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E’ la 3° zona (ad esclusione di Torino città) per presenza imprenditoriale, dopo le Aree Metropolitane Sud e Ovest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7690620" y="2152572"/>
            <a:ext cx="3886984" cy="12049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Il Pinerolese conta 47 comuni, dove hanno sede </a:t>
            </a:r>
            <a:r>
              <a:rPr lang="it-IT" b="1" dirty="0">
                <a:solidFill>
                  <a:srgbClr val="000000"/>
                </a:solidFill>
              </a:rPr>
              <a:t>13.985 imprese registrate, il 6,4% delle imprese </a:t>
            </a:r>
            <a:r>
              <a:rPr lang="it-IT" dirty="0">
                <a:solidFill>
                  <a:srgbClr val="000000"/>
                </a:solidFill>
              </a:rPr>
              <a:t>della città metropolitana di Torino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1" name="CasellaDiTesto 7"/>
          <p:cNvSpPr txBox="1"/>
          <p:nvPr/>
        </p:nvSpPr>
        <p:spPr>
          <a:xfrm>
            <a:off x="570039" y="6473393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644045"/>
              </p:ext>
            </p:extLst>
          </p:nvPr>
        </p:nvGraphicFramePr>
        <p:xfrm>
          <a:off x="-407913" y="1143163"/>
          <a:ext cx="8350871" cy="520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249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-672011" y="198943"/>
            <a:ext cx="7416824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LOCALIZZAZIONI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275967" y="646056"/>
            <a:ext cx="6624736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Andamento anni 2011 –2020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9340040" y="1086480"/>
            <a:ext cx="2488163" cy="958219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Variazione % di consistenza 2020/2011: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9340040" y="2314237"/>
            <a:ext cx="2488163" cy="65918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Sedi d’impresa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-9,7% 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9340040" y="3242961"/>
            <a:ext cx="2488163" cy="65918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UL con sede in PV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+2,7%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9340040" y="4171685"/>
            <a:ext cx="2488163" cy="65918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UL con sede fuori PV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</a:rPr>
              <a:t>+22,9%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2516" y="6401209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441852"/>
              </p:ext>
            </p:extLst>
          </p:nvPr>
        </p:nvGraphicFramePr>
        <p:xfrm>
          <a:off x="0" y="1131995"/>
          <a:ext cx="9087628" cy="526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486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" y="1548611"/>
            <a:ext cx="6120000" cy="48071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26" y="1097334"/>
            <a:ext cx="6246983" cy="5299860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-672012" y="198943"/>
            <a:ext cx="7917638" cy="44711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PINEROLESE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-534913" y="650220"/>
            <a:ext cx="7382973" cy="4471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" b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Densità imprenditoriale - Sedi di imprese </a:t>
            </a:r>
          </a:p>
        </p:txBody>
      </p:sp>
      <p:sp>
        <p:nvSpPr>
          <p:cNvPr id="11" name="CasellaDiTesto 7"/>
          <p:cNvSpPr txBox="1"/>
          <p:nvPr/>
        </p:nvSpPr>
        <p:spPr>
          <a:xfrm>
            <a:off x="671639" y="6397193"/>
            <a:ext cx="478528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elaborazioni Camera di commercio di Torino su dati </a:t>
            </a:r>
            <a:r>
              <a:rPr lang="it-IT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InfoCamere</a:t>
            </a:r>
            <a:endParaRPr lang="it-IT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020802" y="1596349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864802" y="1596349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15869977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6802</Words>
  <Application>Microsoft Office PowerPoint</Application>
  <PresentationFormat>Widescreen</PresentationFormat>
  <Paragraphs>926</Paragraphs>
  <Slides>35</Slides>
  <Notes>35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3" baseType="lpstr">
      <vt:lpstr>Alef</vt:lpstr>
      <vt:lpstr>Arial</vt:lpstr>
      <vt:lpstr>Arial (Corpo)</vt:lpstr>
      <vt:lpstr>Calibri</vt:lpstr>
      <vt:lpstr>Futura Bk BT</vt:lpstr>
      <vt:lpstr>Segoe UI</vt:lpstr>
      <vt:lpstr>Verdana</vt:lpstr>
      <vt:lpstr>Blank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Giardina Pierfrancesca</dc:creator>
  <cp:lastModifiedBy>Coccimiglio Alberta</cp:lastModifiedBy>
  <cp:revision>204</cp:revision>
  <dcterms:created xsi:type="dcterms:W3CDTF">2020-05-29T08:34:50Z</dcterms:created>
  <dcterms:modified xsi:type="dcterms:W3CDTF">2021-03-08T10:34:52Z</dcterms:modified>
</cp:coreProperties>
</file>